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notesMasterIdLst>
    <p:notesMasterId r:id="rId33"/>
  </p:notesMasterIdLst>
  <p:handoutMasterIdLst>
    <p:handoutMasterId r:id="rId34"/>
  </p:handoutMasterIdLst>
  <p:sldIdLst>
    <p:sldId id="295" r:id="rId2"/>
    <p:sldId id="257" r:id="rId3"/>
    <p:sldId id="258" r:id="rId4"/>
    <p:sldId id="261" r:id="rId5"/>
    <p:sldId id="262" r:id="rId6"/>
    <p:sldId id="263" r:id="rId7"/>
    <p:sldId id="266" r:id="rId8"/>
    <p:sldId id="267" r:id="rId9"/>
    <p:sldId id="268" r:id="rId10"/>
    <p:sldId id="264" r:id="rId11"/>
    <p:sldId id="269" r:id="rId12"/>
    <p:sldId id="265" r:id="rId13"/>
    <p:sldId id="270" r:id="rId14"/>
    <p:sldId id="271" r:id="rId15"/>
    <p:sldId id="272" r:id="rId16"/>
    <p:sldId id="274" r:id="rId17"/>
    <p:sldId id="275" r:id="rId18"/>
    <p:sldId id="276" r:id="rId19"/>
    <p:sldId id="277" r:id="rId20"/>
    <p:sldId id="287" r:id="rId21"/>
    <p:sldId id="288" r:id="rId22"/>
    <p:sldId id="289" r:id="rId23"/>
    <p:sldId id="290" r:id="rId24"/>
    <p:sldId id="292" r:id="rId25"/>
    <p:sldId id="285" r:id="rId26"/>
    <p:sldId id="280" r:id="rId27"/>
    <p:sldId id="281" r:id="rId28"/>
    <p:sldId id="282" r:id="rId29"/>
    <p:sldId id="283" r:id="rId30"/>
    <p:sldId id="286" r:id="rId31"/>
    <p:sldId id="278" r:id="rId3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arbara Price" initials="BP" lastIdx="0" clrIdx="0">
    <p:extLst>
      <p:ext uri="{19B8F6BF-5375-455C-9EA6-DF929625EA0E}">
        <p15:presenceInfo xmlns:p15="http://schemas.microsoft.com/office/powerpoint/2012/main" userId="S-1-5-21-746137067-854245398-1225399203-328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51" autoAdjust="0"/>
    <p:restoredTop sz="94660"/>
  </p:normalViewPr>
  <p:slideViewPr>
    <p:cSldViewPr>
      <p:cViewPr varScale="1">
        <p:scale>
          <a:sx n="110" d="100"/>
          <a:sy n="110" d="100"/>
        </p:scale>
        <p:origin x="1644"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commentAuthors" Target="commentAuthor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501A6180-31C1-4653-948E-4938BA1F2F13}" type="datetimeFigureOut">
              <a:rPr lang="en-US" smtClean="0"/>
              <a:pPr/>
              <a:t>11/2/2016</a:t>
            </a:fld>
            <a:endParaRPr lang="en-US" dirty="0"/>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93EF3EE7-8CBA-432E-ADEF-B8A7F174D5A3}" type="slidenum">
              <a:rPr lang="en-US" smtClean="0"/>
              <a:pPr/>
              <a:t>‹#›</a:t>
            </a:fld>
            <a:endParaRPr lang="en-US" dirty="0"/>
          </a:p>
        </p:txBody>
      </p:sp>
    </p:spTree>
    <p:extLst>
      <p:ext uri="{BB962C8B-B14F-4D97-AF65-F5344CB8AC3E}">
        <p14:creationId xmlns:p14="http://schemas.microsoft.com/office/powerpoint/2010/main" val="101175395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1F662ECF-6849-45E0-8CFA-098980A9079B}" type="datetimeFigureOut">
              <a:rPr lang="en-US" smtClean="0"/>
              <a:t>11/2/2016</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5F701E62-5C99-4BE2-BCE1-6CADFF5EFB47}" type="slidenum">
              <a:rPr lang="en-US" smtClean="0"/>
              <a:t>‹#›</a:t>
            </a:fld>
            <a:endParaRPr lang="en-US"/>
          </a:p>
        </p:txBody>
      </p:sp>
    </p:spTree>
    <p:extLst>
      <p:ext uri="{BB962C8B-B14F-4D97-AF65-F5344CB8AC3E}">
        <p14:creationId xmlns:p14="http://schemas.microsoft.com/office/powerpoint/2010/main" val="35057328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F701E62-5C99-4BE2-BCE1-6CADFF5EFB47}" type="slidenum">
              <a:rPr lang="en-US" smtClean="0"/>
              <a:t>6</a:t>
            </a:fld>
            <a:endParaRPr lang="en-US"/>
          </a:p>
        </p:txBody>
      </p:sp>
    </p:spTree>
    <p:extLst>
      <p:ext uri="{BB962C8B-B14F-4D97-AF65-F5344CB8AC3E}">
        <p14:creationId xmlns:p14="http://schemas.microsoft.com/office/powerpoint/2010/main" val="9229409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p>
            <a:r>
              <a:rPr lang="en-US" smtClean="0"/>
              <a:t>09-01-2016</a:t>
            </a:r>
            <a:endParaRPr lang="en-US" dirty="0"/>
          </a:p>
        </p:txBody>
      </p:sp>
      <p:sp>
        <p:nvSpPr>
          <p:cNvPr id="20" name="Footer Placeholder 19"/>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903DA1D-CFD6-472A-A3E2-1942C0C57A91}" type="slidenum">
              <a:rPr lang="en-US" smtClean="0"/>
              <a:pPr/>
              <a:t>‹#›</a:t>
            </a:fld>
            <a:endParaRPr lang="en-US" dirty="0"/>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dirty="0"/>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dirty="0"/>
          </a:p>
        </p:txBody>
      </p:sp>
    </p:spTree>
    <p:extLst>
      <p:ext uri="{BB962C8B-B14F-4D97-AF65-F5344CB8AC3E}">
        <p14:creationId xmlns:p14="http://schemas.microsoft.com/office/powerpoint/2010/main" val="17469308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r>
              <a:rPr lang="en-US" smtClean="0"/>
              <a:t>09-01-2016</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03DA1D-CFD6-472A-A3E2-1942C0C57A91}" type="slidenum">
              <a:rPr lang="en-US" smtClean="0"/>
              <a:pPr/>
              <a:t>‹#›</a:t>
            </a:fld>
            <a:endParaRPr lang="en-US" dirty="0"/>
          </a:p>
        </p:txBody>
      </p:sp>
    </p:spTree>
    <p:extLst>
      <p:ext uri="{BB962C8B-B14F-4D97-AF65-F5344CB8AC3E}">
        <p14:creationId xmlns:p14="http://schemas.microsoft.com/office/powerpoint/2010/main" val="38023078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r>
              <a:rPr lang="en-US" smtClean="0"/>
              <a:t>09-01-2016</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03DA1D-CFD6-472A-A3E2-1942C0C57A91}" type="slidenum">
              <a:rPr lang="en-US" smtClean="0"/>
              <a:pPr/>
              <a:t>‹#›</a:t>
            </a:fld>
            <a:endParaRPr lang="en-US" dirty="0"/>
          </a:p>
        </p:txBody>
      </p:sp>
    </p:spTree>
    <p:extLst>
      <p:ext uri="{BB962C8B-B14F-4D97-AF65-F5344CB8AC3E}">
        <p14:creationId xmlns:p14="http://schemas.microsoft.com/office/powerpoint/2010/main" val="22153339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r>
              <a:rPr lang="en-US" smtClean="0"/>
              <a:t>09-01-2016</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03DA1D-CFD6-472A-A3E2-1942C0C57A91}" type="slidenum">
              <a:rPr lang="en-US" smtClean="0"/>
              <a:pPr/>
              <a:t>‹#›</a:t>
            </a:fld>
            <a:endParaRPr lang="en-US" dirty="0"/>
          </a:p>
        </p:txBody>
      </p:sp>
    </p:spTree>
    <p:extLst>
      <p:ext uri="{BB962C8B-B14F-4D97-AF65-F5344CB8AC3E}">
        <p14:creationId xmlns:p14="http://schemas.microsoft.com/office/powerpoint/2010/main" val="40250407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r>
              <a:rPr lang="en-US" smtClean="0"/>
              <a:t>09-01-2016</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03DA1D-CFD6-472A-A3E2-1942C0C57A91}" type="slidenum">
              <a:rPr lang="en-US" smtClean="0"/>
              <a:pPr/>
              <a:t>‹#›</a:t>
            </a:fld>
            <a:endParaRPr lang="en-US" dirty="0"/>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dirty="0"/>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dirty="0"/>
          </a:p>
        </p:txBody>
      </p:sp>
    </p:spTree>
    <p:extLst>
      <p:ext uri="{BB962C8B-B14F-4D97-AF65-F5344CB8AC3E}">
        <p14:creationId xmlns:p14="http://schemas.microsoft.com/office/powerpoint/2010/main" val="7820533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r>
              <a:rPr lang="en-US" smtClean="0"/>
              <a:t>09-01-2016</a:t>
            </a:r>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903DA1D-CFD6-472A-A3E2-1942C0C57A91}" type="slidenum">
              <a:rPr lang="en-US" smtClean="0"/>
              <a:pPr/>
              <a:t>‹#›</a:t>
            </a:fld>
            <a:endParaRPr lang="en-US" dirty="0"/>
          </a:p>
        </p:txBody>
      </p:sp>
    </p:spTree>
    <p:extLst>
      <p:ext uri="{BB962C8B-B14F-4D97-AF65-F5344CB8AC3E}">
        <p14:creationId xmlns:p14="http://schemas.microsoft.com/office/powerpoint/2010/main" val="27105398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r>
              <a:rPr lang="en-US" smtClean="0"/>
              <a:t>09-01-2016</a:t>
            </a:r>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903DA1D-CFD6-472A-A3E2-1942C0C57A91}" type="slidenum">
              <a:rPr lang="en-US" smtClean="0"/>
              <a:pPr/>
              <a:t>‹#›</a:t>
            </a:fld>
            <a:endParaRPr lang="en-US" dirty="0"/>
          </a:p>
        </p:txBody>
      </p:sp>
    </p:spTree>
    <p:extLst>
      <p:ext uri="{BB962C8B-B14F-4D97-AF65-F5344CB8AC3E}">
        <p14:creationId xmlns:p14="http://schemas.microsoft.com/office/powerpoint/2010/main" val="14247094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r>
              <a:rPr lang="en-US" smtClean="0"/>
              <a:t>09-01-2016</a:t>
            </a:r>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903DA1D-CFD6-472A-A3E2-1942C0C57A91}" type="slidenum">
              <a:rPr lang="en-US" smtClean="0"/>
              <a:pPr/>
              <a:t>‹#›</a:t>
            </a:fld>
            <a:endParaRPr lang="en-US" dirty="0"/>
          </a:p>
        </p:txBody>
      </p:sp>
    </p:spTree>
    <p:extLst>
      <p:ext uri="{BB962C8B-B14F-4D97-AF65-F5344CB8AC3E}">
        <p14:creationId xmlns:p14="http://schemas.microsoft.com/office/powerpoint/2010/main" val="14767924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Date Placeholder 1"/>
          <p:cNvSpPr>
            <a:spLocks noGrp="1"/>
          </p:cNvSpPr>
          <p:nvPr>
            <p:ph type="dt" sz="half" idx="10"/>
          </p:nvPr>
        </p:nvSpPr>
        <p:spPr/>
        <p:txBody>
          <a:bodyPr/>
          <a:lstStyle/>
          <a:p>
            <a:r>
              <a:rPr lang="en-US" smtClean="0"/>
              <a:t>09-01-2016</a:t>
            </a:r>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903DA1D-CFD6-472A-A3E2-1942C0C57A91}" type="slidenum">
              <a:rPr lang="en-US" smtClean="0"/>
              <a:pPr/>
              <a:t>‹#›</a:t>
            </a:fld>
            <a:endParaRPr lang="en-US" dirty="0"/>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extLst>
      <p:ext uri="{BB962C8B-B14F-4D97-AF65-F5344CB8AC3E}">
        <p14:creationId xmlns:p14="http://schemas.microsoft.com/office/powerpoint/2010/main" val="26576670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r>
              <a:rPr lang="en-US" smtClean="0"/>
              <a:t>09-01-2016</a:t>
            </a:r>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903DA1D-CFD6-472A-A3E2-1942C0C57A91}" type="slidenum">
              <a:rPr lang="en-US" smtClean="0"/>
              <a:pPr/>
              <a:t>‹#›</a:t>
            </a:fld>
            <a:endParaRPr lang="en-US" dirty="0"/>
          </a:p>
        </p:txBody>
      </p:sp>
    </p:spTree>
    <p:extLst>
      <p:ext uri="{BB962C8B-B14F-4D97-AF65-F5344CB8AC3E}">
        <p14:creationId xmlns:p14="http://schemas.microsoft.com/office/powerpoint/2010/main" val="21833271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r>
              <a:rPr lang="en-US" smtClean="0"/>
              <a:t>09-01-2016</a:t>
            </a:r>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903DA1D-CFD6-472A-A3E2-1942C0C57A91}" type="slidenum">
              <a:rPr lang="en-US" smtClean="0"/>
              <a:pPr/>
              <a:t>‹#›</a:t>
            </a:fld>
            <a:endParaRPr lang="en-US" dirty="0"/>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dirty="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extLst>
      <p:ext uri="{BB962C8B-B14F-4D97-AF65-F5344CB8AC3E}">
        <p14:creationId xmlns:p14="http://schemas.microsoft.com/office/powerpoint/2010/main" val="37904565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r>
              <a:rPr lang="en-US" smtClean="0"/>
              <a:t>09-01-2016</a:t>
            </a:r>
            <a:endParaRPr lang="en-US" dirty="0"/>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dirty="0"/>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8903DA1D-CFD6-472A-A3E2-1942C0C57A91}" type="slidenum">
              <a:rPr lang="en-US" smtClean="0"/>
              <a:pPr/>
              <a:t>‹#›</a:t>
            </a:fld>
            <a:endParaRPr lang="en-US" dirty="0"/>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extLst>
      <p:ext uri="{BB962C8B-B14F-4D97-AF65-F5344CB8AC3E}">
        <p14:creationId xmlns:p14="http://schemas.microsoft.com/office/powerpoint/2010/main" val="1932300203"/>
      </p:ext>
    </p:extLst>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hdr="0" ftr="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mailto:barbara.price@lamar.edu?subject=FERPA" TargetMode="External"/><Relationship Id="rId2" Type="http://schemas.openxmlformats.org/officeDocument/2006/relationships/hyperlink" Target="mailto:david.short@lamar.edu?subject=FERPA"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2743200"/>
            <a:ext cx="8382000" cy="857250"/>
          </a:xfrm>
        </p:spPr>
        <p:txBody>
          <a:bodyPr>
            <a:normAutofit fontScale="90000"/>
          </a:bodyPr>
          <a:lstStyle/>
          <a:p>
            <a:pPr algn="ct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r>
              <a:rPr lang="en-US" dirty="0" smtClean="0"/>
              <a:t/>
            </a:r>
            <a:br>
              <a:rPr lang="en-US" dirty="0" smtClean="0"/>
            </a:br>
            <a:r>
              <a:rPr lang="en-US" dirty="0"/>
              <a:t/>
            </a:r>
            <a:br>
              <a:rPr lang="en-US" dirty="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t>
            </a:r>
            <a:r>
              <a:rPr lang="en-US" sz="4400" dirty="0"/>
              <a:t/>
            </a:r>
            <a:br>
              <a:rPr lang="en-US" sz="4400" dirty="0"/>
            </a:br>
            <a:r>
              <a:rPr lang="en-US" sz="4400" dirty="0" smtClean="0"/>
              <a:t/>
            </a:r>
            <a:br>
              <a:rPr lang="en-US" sz="4400" dirty="0" smtClean="0"/>
            </a:br>
            <a:r>
              <a:rPr lang="en-US" dirty="0" smtClean="0"/>
              <a:t/>
            </a:r>
            <a:br>
              <a:rPr lang="en-US" dirty="0" smtClean="0"/>
            </a:br>
            <a:r>
              <a:rPr lang="en-US" dirty="0" smtClean="0"/>
              <a:t>     </a:t>
            </a:r>
            <a:r>
              <a:rPr lang="en-US" sz="2700" dirty="0" smtClean="0">
                <a:cs typeface="Times New Roman" pitchFamily="18" charset="0"/>
              </a:rPr>
              <a:t>FAMILY EDUCATIONAL RIGHTS AND PRIVACY ACT</a:t>
            </a:r>
            <a:br>
              <a:rPr lang="en-US" sz="2700" dirty="0" smtClean="0">
                <a:cs typeface="Times New Roman" pitchFamily="18" charset="0"/>
              </a:rPr>
            </a:br>
            <a:r>
              <a:rPr lang="en-US" sz="2700" dirty="0" smtClean="0">
                <a:cs typeface="Times New Roman" pitchFamily="18" charset="0"/>
              </a:rPr>
              <a:t>(FERPA)</a:t>
            </a:r>
            <a:endParaRPr lang="en-US" sz="2700" dirty="0"/>
          </a:p>
        </p:txBody>
      </p:sp>
      <p:pic>
        <p:nvPicPr>
          <p:cNvPr id="4" name="Picture 3" descr="The overall shape is a pentagon. Black center star surrounded by the letters LU  around the point of the star. The upper left-hand LU is in red.  All the rest of the logo is in black.  &#10;&#10;&#10;" title="Lamar University Star Logo"/>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918857" y="4572000"/>
            <a:ext cx="1611086" cy="1497330"/>
          </a:xfrm>
          <a:prstGeom prst="rect">
            <a:avLst/>
          </a:prstGeom>
        </p:spPr>
      </p:pic>
      <p:sp>
        <p:nvSpPr>
          <p:cNvPr id="5" name="Title 3"/>
          <p:cNvSpPr txBox="1">
            <a:spLocks/>
          </p:cNvSpPr>
          <p:nvPr/>
        </p:nvSpPr>
        <p:spPr>
          <a:xfrm>
            <a:off x="1435608" y="274320"/>
            <a:ext cx="7498080" cy="1143000"/>
          </a:xfrm>
          <a:prstGeom prst="rect">
            <a:avLst/>
          </a:prstGeom>
        </p:spPr>
        <p:txBody>
          <a:bodyPr anchor="b">
            <a:normAutofit/>
          </a:bodyPr>
          <a:lst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pPr algn="ctr"/>
            <a:r>
              <a:rPr lang="en-US" sz="5400" dirty="0" smtClean="0"/>
              <a:t>Lamar University</a:t>
            </a:r>
            <a:endParaRPr lang="en-US" sz="5400" dirty="0"/>
          </a:p>
        </p:txBody>
      </p:sp>
      <p:sp>
        <p:nvSpPr>
          <p:cNvPr id="7" name="Date Placeholder 6"/>
          <p:cNvSpPr>
            <a:spLocks noGrp="1"/>
          </p:cNvSpPr>
          <p:nvPr>
            <p:ph type="dt" sz="half" idx="10"/>
          </p:nvPr>
        </p:nvSpPr>
        <p:spPr>
          <a:xfrm>
            <a:off x="5486400" y="6305550"/>
            <a:ext cx="2133600" cy="476250"/>
          </a:xfrm>
        </p:spPr>
        <p:txBody>
          <a:bodyPr/>
          <a:lstStyle/>
          <a:p>
            <a:r>
              <a:rPr lang="en-US" dirty="0" smtClean="0"/>
              <a:t>09-01-2016</a:t>
            </a:r>
            <a:endParaRPr lang="en-US" dirty="0"/>
          </a:p>
        </p:txBody>
      </p:sp>
      <p:sp>
        <p:nvSpPr>
          <p:cNvPr id="9" name="Slide Number Placeholder 8"/>
          <p:cNvSpPr>
            <a:spLocks noGrp="1"/>
          </p:cNvSpPr>
          <p:nvPr>
            <p:ph type="sldNum" sz="quarter" idx="12"/>
          </p:nvPr>
        </p:nvSpPr>
        <p:spPr/>
        <p:txBody>
          <a:bodyPr/>
          <a:lstStyle/>
          <a:p>
            <a:fld id="{8903DA1D-CFD6-472A-A3E2-1942C0C57A91}" type="slidenum">
              <a:rPr lang="en-US" smtClean="0"/>
              <a:pPr/>
              <a:t>1</a:t>
            </a:fld>
            <a:endParaRPr lang="en-US" dirty="0"/>
          </a:p>
        </p:txBody>
      </p:sp>
    </p:spTree>
    <p:extLst>
      <p:ext uri="{BB962C8B-B14F-4D97-AF65-F5344CB8AC3E}">
        <p14:creationId xmlns:p14="http://schemas.microsoft.com/office/powerpoint/2010/main" val="12170644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066800" y="381000"/>
            <a:ext cx="8077200" cy="1143000"/>
          </a:xfrm>
        </p:spPr>
        <p:txBody>
          <a:bodyPr>
            <a:normAutofit/>
          </a:bodyPr>
          <a:lstStyle/>
          <a:p>
            <a:pPr>
              <a:lnSpc>
                <a:spcPct val="80000"/>
              </a:lnSpc>
            </a:pPr>
            <a:r>
              <a:rPr lang="en-US" sz="3600" dirty="0" smtClean="0"/>
              <a:t>FERPA: General Provisions </a:t>
            </a:r>
            <a:r>
              <a:rPr lang="en-US" sz="3600" dirty="0"/>
              <a:t>– Disclosure </a:t>
            </a:r>
            <a:r>
              <a:rPr lang="en-US" sz="3600" dirty="0" smtClean="0"/>
              <a:t>(Continued – 3)</a:t>
            </a:r>
            <a:endParaRPr lang="en-US" sz="3600" dirty="0"/>
          </a:p>
        </p:txBody>
      </p:sp>
      <p:sp>
        <p:nvSpPr>
          <p:cNvPr id="3" name="Content Placeholder 2"/>
          <p:cNvSpPr>
            <a:spLocks noGrp="1"/>
          </p:cNvSpPr>
          <p:nvPr>
            <p:ph idx="4294967295"/>
          </p:nvPr>
        </p:nvSpPr>
        <p:spPr>
          <a:xfrm>
            <a:off x="1644650" y="1524000"/>
            <a:ext cx="7499350" cy="5029200"/>
          </a:xfrm>
        </p:spPr>
        <p:txBody>
          <a:bodyPr>
            <a:normAutofit fontScale="92500" lnSpcReduction="20000"/>
          </a:bodyPr>
          <a:lstStyle/>
          <a:p>
            <a:pPr algn="just">
              <a:buClr>
                <a:srgbClr val="FF0000"/>
              </a:buClr>
            </a:pPr>
            <a:r>
              <a:rPr lang="en-US" sz="2000" dirty="0" smtClean="0">
                <a:cs typeface="Times New Roman" pitchFamily="18" charset="0"/>
              </a:rPr>
              <a:t>Lamar University can disclose education records/information without the student’s consent in response to a subpoena or judicial order</a:t>
            </a:r>
          </a:p>
          <a:p>
            <a:pPr lvl="1" algn="just">
              <a:buClr>
                <a:srgbClr val="FF0000"/>
              </a:buClr>
            </a:pPr>
            <a:r>
              <a:rPr lang="en-US" sz="1600" dirty="0" smtClean="0">
                <a:cs typeface="Times New Roman" pitchFamily="18" charset="0"/>
              </a:rPr>
              <a:t>General Counsel’s Office (or designee) reviews subpoenas/judicial orders</a:t>
            </a:r>
          </a:p>
          <a:p>
            <a:pPr algn="just">
              <a:buClr>
                <a:srgbClr val="FF0000"/>
              </a:buClr>
            </a:pPr>
            <a:endParaRPr lang="en-US" sz="2000" dirty="0" smtClean="0">
              <a:cs typeface="Times New Roman" pitchFamily="18" charset="0"/>
            </a:endParaRPr>
          </a:p>
          <a:p>
            <a:pPr algn="just">
              <a:buClr>
                <a:srgbClr val="FF0000"/>
              </a:buClr>
            </a:pPr>
            <a:r>
              <a:rPr lang="en-US" sz="2000" dirty="0" smtClean="0">
                <a:cs typeface="Times New Roman" pitchFamily="18" charset="0"/>
              </a:rPr>
              <a:t>Prior to disclosure – LU must notify student/former student of the subpoena or order before complying</a:t>
            </a:r>
          </a:p>
          <a:p>
            <a:pPr lvl="1" algn="just">
              <a:buClr>
                <a:srgbClr val="FF0000"/>
              </a:buClr>
            </a:pPr>
            <a:r>
              <a:rPr lang="en-US" sz="1600" dirty="0" smtClean="0">
                <a:cs typeface="Times New Roman" pitchFamily="18" charset="0"/>
              </a:rPr>
              <a:t>General Counsel’s Office (or designee) sends notice letter to student’s current address or last known address LU has on file – must make good faith effort to notify student in advance of compliance</a:t>
            </a:r>
          </a:p>
          <a:p>
            <a:pPr algn="just">
              <a:buClr>
                <a:srgbClr val="FF0000"/>
              </a:buClr>
            </a:pPr>
            <a:endParaRPr lang="en-US" sz="2000" dirty="0" smtClean="0">
              <a:cs typeface="Times New Roman" pitchFamily="18" charset="0"/>
            </a:endParaRPr>
          </a:p>
          <a:p>
            <a:pPr algn="just">
              <a:buClr>
                <a:srgbClr val="FF0000"/>
              </a:buClr>
            </a:pPr>
            <a:r>
              <a:rPr lang="en-US" sz="2000" dirty="0" smtClean="0">
                <a:cs typeface="Times New Roman" pitchFamily="18" charset="0"/>
              </a:rPr>
              <a:t>Exception to notice requirement – where grand jury subpoena or other subpoena issued for law enforcement purposes “instructs the institution not to notify the student”</a:t>
            </a:r>
          </a:p>
          <a:p>
            <a:pPr algn="just">
              <a:buClr>
                <a:srgbClr val="FF0000"/>
              </a:buClr>
              <a:buNone/>
            </a:pPr>
            <a:endParaRPr lang="en-US" sz="2000" dirty="0" smtClean="0">
              <a:cs typeface="Times New Roman" pitchFamily="18" charset="0"/>
            </a:endParaRPr>
          </a:p>
          <a:p>
            <a:pPr algn="just">
              <a:buClr>
                <a:srgbClr val="FF0000"/>
              </a:buClr>
            </a:pPr>
            <a:r>
              <a:rPr lang="en-US" sz="2000" dirty="0" smtClean="0">
                <a:cs typeface="Times New Roman" pitchFamily="18" charset="0"/>
              </a:rPr>
              <a:t>Note, except for disclosures to school officials, disclosures pursuant to judicial orders/subpoenas, disclosures of directory information, and disclosures to the student, </a:t>
            </a:r>
            <a:r>
              <a:rPr lang="en-US" sz="2000" dirty="0" err="1" smtClean="0">
                <a:cs typeface="Times New Roman" pitchFamily="18" charset="0"/>
              </a:rPr>
              <a:t>FERPA</a:t>
            </a:r>
            <a:r>
              <a:rPr lang="en-US" sz="2000" dirty="0" smtClean="0">
                <a:cs typeface="Times New Roman" pitchFamily="18" charset="0"/>
              </a:rPr>
              <a:t> requires the institution to record/document the disclosure</a:t>
            </a:r>
          </a:p>
          <a:p>
            <a:pPr algn="just"/>
            <a:endParaRPr lang="en-US" sz="2000" dirty="0" smtClean="0">
              <a:latin typeface="Times New Roman" pitchFamily="18" charset="0"/>
              <a:cs typeface="Times New Roman" pitchFamily="18" charset="0"/>
            </a:endParaRPr>
          </a:p>
          <a:p>
            <a:endParaRPr lang="en-US" sz="2000" dirty="0" smtClean="0">
              <a:latin typeface="Times New Roman" pitchFamily="18" charset="0"/>
              <a:cs typeface="Times New Roman" pitchFamily="18" charset="0"/>
            </a:endParaRPr>
          </a:p>
          <a:p>
            <a:pPr>
              <a:buNone/>
            </a:pPr>
            <a:endParaRPr lang="en-US" sz="2000" dirty="0" smtClean="0">
              <a:latin typeface="Times New Roman" pitchFamily="18" charset="0"/>
              <a:cs typeface="Times New Roman" pitchFamily="18" charset="0"/>
            </a:endParaRPr>
          </a:p>
        </p:txBody>
      </p:sp>
      <p:sp>
        <p:nvSpPr>
          <p:cNvPr id="6" name="Date Placeholder 5"/>
          <p:cNvSpPr>
            <a:spLocks noGrp="1"/>
          </p:cNvSpPr>
          <p:nvPr>
            <p:ph type="dt" sz="half" idx="10"/>
          </p:nvPr>
        </p:nvSpPr>
        <p:spPr>
          <a:xfrm>
            <a:off x="5486400" y="6305550"/>
            <a:ext cx="2133600" cy="476250"/>
          </a:xfrm>
        </p:spPr>
        <p:txBody>
          <a:bodyPr/>
          <a:lstStyle/>
          <a:p>
            <a:r>
              <a:rPr lang="en-US" dirty="0" smtClean="0"/>
              <a:t>09-01-2016</a:t>
            </a:r>
            <a:endParaRPr lang="en-US" dirty="0"/>
          </a:p>
        </p:txBody>
      </p:sp>
      <p:sp>
        <p:nvSpPr>
          <p:cNvPr id="8" name="Slide Number Placeholder 7"/>
          <p:cNvSpPr>
            <a:spLocks noGrp="1"/>
          </p:cNvSpPr>
          <p:nvPr>
            <p:ph type="sldNum" sz="quarter" idx="12"/>
          </p:nvPr>
        </p:nvSpPr>
        <p:spPr/>
        <p:txBody>
          <a:bodyPr/>
          <a:lstStyle/>
          <a:p>
            <a:fld id="{8903DA1D-CFD6-472A-A3E2-1942C0C57A91}" type="slidenum">
              <a:rPr lang="en-US" smtClean="0"/>
              <a:pPr/>
              <a:t>10</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linds(horizontal)">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blinds(horizontal)">
                                      <p:cBhvr>
                                        <p:cTn id="15" dur="500"/>
                                        <p:tgtEl>
                                          <p:spTgt spid="3">
                                            <p:txEl>
                                              <p:pRg st="3" end="3"/>
                                            </p:txEl>
                                          </p:spTgt>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blinds(horizontal)">
                                      <p:cBhvr>
                                        <p:cTn id="18" dur="500"/>
                                        <p:tgtEl>
                                          <p:spTgt spid="3">
                                            <p:txEl>
                                              <p:pRg st="4" end="4"/>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Effect transition="in" filter="blinds(horizontal)">
                                      <p:cBhvr>
                                        <p:cTn id="23" dur="500"/>
                                        <p:tgtEl>
                                          <p:spTgt spid="3">
                                            <p:txEl>
                                              <p:pRg st="6" end="6"/>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grpId="0" nodeType="clickEffect">
                                  <p:stCondLst>
                                    <p:cond delay="0"/>
                                  </p:stCondLst>
                                  <p:childTnLst>
                                    <p:set>
                                      <p:cBhvr>
                                        <p:cTn id="27" dur="1" fill="hold">
                                          <p:stCondLst>
                                            <p:cond delay="0"/>
                                          </p:stCondLst>
                                        </p:cTn>
                                        <p:tgtEl>
                                          <p:spTgt spid="3">
                                            <p:txEl>
                                              <p:pRg st="8" end="8"/>
                                            </p:txEl>
                                          </p:spTgt>
                                        </p:tgtEl>
                                        <p:attrNameLst>
                                          <p:attrName>style.visibility</p:attrName>
                                        </p:attrNameLst>
                                      </p:cBhvr>
                                      <p:to>
                                        <p:strVal val="visible"/>
                                      </p:to>
                                    </p:set>
                                    <p:animEffect transition="in" filter="blinds(horizontal)">
                                      <p:cBhvr>
                                        <p:cTn id="28"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066800" y="274320"/>
            <a:ext cx="8077200" cy="1143000"/>
          </a:xfrm>
        </p:spPr>
        <p:txBody>
          <a:bodyPr>
            <a:normAutofit/>
          </a:bodyPr>
          <a:lstStyle/>
          <a:p>
            <a:pPr>
              <a:lnSpc>
                <a:spcPct val="80000"/>
              </a:lnSpc>
            </a:pPr>
            <a:r>
              <a:rPr lang="en-US" sz="3600" dirty="0" smtClean="0"/>
              <a:t>FERPA: General Provisions </a:t>
            </a:r>
            <a:r>
              <a:rPr lang="en-US" sz="3600" dirty="0"/>
              <a:t>– Disclosure </a:t>
            </a:r>
            <a:r>
              <a:rPr lang="en-US" sz="3600" dirty="0" smtClean="0"/>
              <a:t>(Continued – 4)</a:t>
            </a:r>
            <a:endParaRPr lang="en-US" sz="3600" dirty="0"/>
          </a:p>
        </p:txBody>
      </p:sp>
      <p:sp>
        <p:nvSpPr>
          <p:cNvPr id="3" name="Content Placeholder 2"/>
          <p:cNvSpPr>
            <a:spLocks noGrp="1"/>
          </p:cNvSpPr>
          <p:nvPr>
            <p:ph idx="4294967295"/>
          </p:nvPr>
        </p:nvSpPr>
        <p:spPr>
          <a:xfrm>
            <a:off x="1644650" y="1447800"/>
            <a:ext cx="7499350" cy="4800600"/>
          </a:xfrm>
        </p:spPr>
        <p:txBody>
          <a:bodyPr>
            <a:normAutofit fontScale="92500" lnSpcReduction="10000"/>
          </a:bodyPr>
          <a:lstStyle/>
          <a:p>
            <a:pPr algn="just">
              <a:buClr>
                <a:srgbClr val="FF0000"/>
              </a:buClr>
            </a:pPr>
            <a:r>
              <a:rPr lang="en-US" sz="2000" dirty="0" smtClean="0">
                <a:cs typeface="Times New Roman" pitchFamily="18" charset="0"/>
              </a:rPr>
              <a:t>FERPA disclosure restrictions apply only to information from the student’s education records – not to personal knowledge derived from direct, personal experience with a student</a:t>
            </a:r>
          </a:p>
          <a:p>
            <a:pPr algn="just">
              <a:buClr>
                <a:srgbClr val="FF0000"/>
              </a:buClr>
            </a:pPr>
            <a:endParaRPr lang="en-US" sz="2000" dirty="0" smtClean="0">
              <a:cs typeface="Times New Roman" pitchFamily="18" charset="0"/>
            </a:endParaRPr>
          </a:p>
          <a:p>
            <a:pPr algn="just">
              <a:buClr>
                <a:srgbClr val="FF0000"/>
              </a:buClr>
            </a:pPr>
            <a:r>
              <a:rPr lang="en-US" sz="2000" dirty="0" smtClean="0">
                <a:cs typeface="Times New Roman" pitchFamily="18" charset="0"/>
              </a:rPr>
              <a:t>An LU faculty or staff member whom personally observes a student engaging in harassing or threatening behavior, can disclose such observation to Public Safety personnel, Dean of Students, etc. </a:t>
            </a:r>
          </a:p>
          <a:p>
            <a:pPr algn="just">
              <a:buClr>
                <a:srgbClr val="FF0000"/>
              </a:buClr>
            </a:pPr>
            <a:endParaRPr lang="en-US" sz="2000" dirty="0" smtClean="0">
              <a:cs typeface="Times New Roman" pitchFamily="18" charset="0"/>
            </a:endParaRPr>
          </a:p>
          <a:p>
            <a:pPr algn="just">
              <a:buClr>
                <a:srgbClr val="FF0000"/>
              </a:buClr>
            </a:pPr>
            <a:r>
              <a:rPr lang="en-US" sz="2000" dirty="0" smtClean="0">
                <a:cs typeface="Times New Roman" pitchFamily="18" charset="0"/>
              </a:rPr>
              <a:t>If an observation is reduced to writing in a document that identifies the student, the record would be subject to FERPA protections – however the faculty/staff member could still disclose their personal observations</a:t>
            </a:r>
          </a:p>
          <a:p>
            <a:pPr algn="just">
              <a:buClr>
                <a:srgbClr val="FF0000"/>
              </a:buClr>
              <a:buNone/>
            </a:pPr>
            <a:endParaRPr lang="en-US" sz="2000" dirty="0" smtClean="0">
              <a:cs typeface="Times New Roman" pitchFamily="18" charset="0"/>
            </a:endParaRPr>
          </a:p>
          <a:p>
            <a:pPr algn="just">
              <a:buClr>
                <a:srgbClr val="FF0000"/>
              </a:buClr>
            </a:pPr>
            <a:r>
              <a:rPr lang="en-US" sz="2000" dirty="0" smtClean="0">
                <a:cs typeface="Times New Roman" pitchFamily="18" charset="0"/>
              </a:rPr>
              <a:t>Nothing in FERPA prohibits LU from contacting its law enforcement unit, orally or in writing, for the purpose of asking the unit to investigate a possible crime or enforce local, State or Federal law</a:t>
            </a:r>
          </a:p>
        </p:txBody>
      </p:sp>
      <p:sp>
        <p:nvSpPr>
          <p:cNvPr id="6" name="Date Placeholder 5"/>
          <p:cNvSpPr>
            <a:spLocks noGrp="1"/>
          </p:cNvSpPr>
          <p:nvPr>
            <p:ph type="dt" sz="half" idx="10"/>
          </p:nvPr>
        </p:nvSpPr>
        <p:spPr>
          <a:xfrm>
            <a:off x="5486400" y="6305550"/>
            <a:ext cx="2133600" cy="476250"/>
          </a:xfrm>
        </p:spPr>
        <p:txBody>
          <a:bodyPr/>
          <a:lstStyle/>
          <a:p>
            <a:r>
              <a:rPr lang="en-US" dirty="0" smtClean="0"/>
              <a:t>09-01-2016</a:t>
            </a:r>
            <a:endParaRPr lang="en-US" dirty="0"/>
          </a:p>
        </p:txBody>
      </p:sp>
      <p:sp>
        <p:nvSpPr>
          <p:cNvPr id="8" name="Slide Number Placeholder 7"/>
          <p:cNvSpPr>
            <a:spLocks noGrp="1"/>
          </p:cNvSpPr>
          <p:nvPr>
            <p:ph type="sldNum" sz="quarter" idx="12"/>
          </p:nvPr>
        </p:nvSpPr>
        <p:spPr/>
        <p:txBody>
          <a:bodyPr/>
          <a:lstStyle/>
          <a:p>
            <a:fld id="{8903DA1D-CFD6-472A-A3E2-1942C0C57A91}" type="slidenum">
              <a:rPr lang="en-US" smtClean="0"/>
              <a:pPr/>
              <a:t>11</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linds(horizontal)">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blinds(horizontal)">
                                      <p:cBhvr>
                                        <p:cTn id="2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FERPA: Education Records</a:t>
            </a:r>
            <a:endParaRPr lang="en-US" sz="3600" dirty="0"/>
          </a:p>
        </p:txBody>
      </p:sp>
      <p:sp>
        <p:nvSpPr>
          <p:cNvPr id="3" name="Content Placeholder 2"/>
          <p:cNvSpPr>
            <a:spLocks noGrp="1"/>
          </p:cNvSpPr>
          <p:nvPr>
            <p:ph idx="1"/>
          </p:nvPr>
        </p:nvSpPr>
        <p:spPr/>
        <p:txBody>
          <a:bodyPr>
            <a:normAutofit lnSpcReduction="10000"/>
          </a:bodyPr>
          <a:lstStyle/>
          <a:p>
            <a:pPr>
              <a:buClr>
                <a:srgbClr val="FF0000"/>
              </a:buClr>
            </a:pPr>
            <a:r>
              <a:rPr lang="en-US" sz="2000" dirty="0" smtClean="0">
                <a:cs typeface="Times New Roman" pitchFamily="18" charset="0"/>
              </a:rPr>
              <a:t>Records that are created by campus law enforcement unit at least in part for law enforcement purposes are not “education records” and are not subject to FERPA</a:t>
            </a:r>
          </a:p>
          <a:p>
            <a:pPr>
              <a:buClr>
                <a:srgbClr val="FF0000"/>
              </a:buClr>
            </a:pPr>
            <a:endParaRPr lang="en-US" sz="2000" dirty="0" smtClean="0">
              <a:cs typeface="Times New Roman" pitchFamily="18" charset="0"/>
            </a:endParaRPr>
          </a:p>
          <a:p>
            <a:pPr>
              <a:buClr>
                <a:srgbClr val="FF0000"/>
              </a:buClr>
            </a:pPr>
            <a:endParaRPr lang="en-US" sz="2000" dirty="0" smtClean="0">
              <a:cs typeface="Times New Roman" pitchFamily="18" charset="0"/>
            </a:endParaRPr>
          </a:p>
          <a:p>
            <a:pPr>
              <a:buClr>
                <a:srgbClr val="FF0000"/>
              </a:buClr>
            </a:pPr>
            <a:r>
              <a:rPr lang="en-US" sz="2000" dirty="0" smtClean="0">
                <a:cs typeface="Times New Roman" pitchFamily="18" charset="0"/>
              </a:rPr>
              <a:t>If copies of Police reports are shared with a campus official – copies of the record would become subject to FERPA, the original record in the law enforcement unit would continue not to be subject to FERPA</a:t>
            </a:r>
          </a:p>
          <a:p>
            <a:pPr>
              <a:buClr>
                <a:srgbClr val="FF0000"/>
              </a:buClr>
            </a:pPr>
            <a:endParaRPr lang="en-US" sz="2000" dirty="0" smtClean="0">
              <a:cs typeface="Times New Roman" pitchFamily="18" charset="0"/>
            </a:endParaRPr>
          </a:p>
          <a:p>
            <a:pPr>
              <a:buClr>
                <a:srgbClr val="FF0000"/>
              </a:buClr>
            </a:pPr>
            <a:endParaRPr lang="en-US" sz="2000" dirty="0" smtClean="0">
              <a:cs typeface="Times New Roman" pitchFamily="18" charset="0"/>
            </a:endParaRPr>
          </a:p>
          <a:p>
            <a:pPr>
              <a:buClr>
                <a:srgbClr val="FF0000"/>
              </a:buClr>
            </a:pPr>
            <a:r>
              <a:rPr lang="en-US" sz="2000" dirty="0" smtClean="0">
                <a:cs typeface="Times New Roman" pitchFamily="18" charset="0"/>
              </a:rPr>
              <a:t>Student education records that are shared with campus law enforcement as school official with a legitimate educational interest, remain subject to FERPA</a:t>
            </a:r>
            <a:endParaRPr lang="en-US" sz="2000" dirty="0">
              <a:cs typeface="Times New Roman" pitchFamily="18" charset="0"/>
            </a:endParaRPr>
          </a:p>
        </p:txBody>
      </p:sp>
      <p:sp>
        <p:nvSpPr>
          <p:cNvPr id="6" name="Date Placeholder 5"/>
          <p:cNvSpPr>
            <a:spLocks noGrp="1"/>
          </p:cNvSpPr>
          <p:nvPr>
            <p:ph type="dt" sz="half" idx="10"/>
          </p:nvPr>
        </p:nvSpPr>
        <p:spPr>
          <a:xfrm>
            <a:off x="5486400" y="6305550"/>
            <a:ext cx="2133600" cy="476250"/>
          </a:xfrm>
        </p:spPr>
        <p:txBody>
          <a:bodyPr/>
          <a:lstStyle/>
          <a:p>
            <a:r>
              <a:rPr lang="en-US" dirty="0" smtClean="0"/>
              <a:t>09-01-2016</a:t>
            </a:r>
            <a:endParaRPr lang="en-US" dirty="0"/>
          </a:p>
        </p:txBody>
      </p:sp>
      <p:sp>
        <p:nvSpPr>
          <p:cNvPr id="8" name="Slide Number Placeholder 7"/>
          <p:cNvSpPr>
            <a:spLocks noGrp="1"/>
          </p:cNvSpPr>
          <p:nvPr>
            <p:ph type="sldNum" sz="quarter" idx="12"/>
          </p:nvPr>
        </p:nvSpPr>
        <p:spPr/>
        <p:txBody>
          <a:bodyPr/>
          <a:lstStyle/>
          <a:p>
            <a:fld id="{8903DA1D-CFD6-472A-A3E2-1942C0C57A91}" type="slidenum">
              <a:rPr lang="en-US" smtClean="0"/>
              <a:pPr/>
              <a:t>12</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blinds(horizontal)">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animEffect transition="in" filter="blinds(horizontal)">
                                      <p:cBhvr>
                                        <p:cTn id="1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LU FERPA PRIVACY STATEMENT</a:t>
            </a:r>
            <a:endParaRPr lang="en-US" sz="3600" dirty="0"/>
          </a:p>
        </p:txBody>
      </p:sp>
      <p:sp>
        <p:nvSpPr>
          <p:cNvPr id="3" name="Content Placeholder 2"/>
          <p:cNvSpPr>
            <a:spLocks noGrp="1"/>
          </p:cNvSpPr>
          <p:nvPr>
            <p:ph idx="1"/>
          </p:nvPr>
        </p:nvSpPr>
        <p:spPr>
          <a:xfrm>
            <a:off x="1435608" y="1447800"/>
            <a:ext cx="7498080" cy="4953000"/>
          </a:xfrm>
          <a:effectLst>
            <a:glow rad="228600">
              <a:schemeClr val="accent2">
                <a:satMod val="175000"/>
                <a:alpha val="40000"/>
              </a:schemeClr>
            </a:glow>
          </a:effectLst>
        </p:spPr>
        <p:txBody>
          <a:bodyPr>
            <a:noAutofit/>
          </a:bodyPr>
          <a:lstStyle/>
          <a:p>
            <a:pPr>
              <a:buClr>
                <a:srgbClr val="FF0000"/>
              </a:buClr>
              <a:buNone/>
            </a:pPr>
            <a:r>
              <a:rPr lang="en-US" sz="1100" b="1" dirty="0" smtClean="0">
                <a:effectLst/>
                <a:cs typeface="Times New Roman" pitchFamily="18" charset="0"/>
              </a:rPr>
              <a:t>LU – Bi-Annual Schedule</a:t>
            </a:r>
            <a:endParaRPr lang="en-US" sz="1100" dirty="0" smtClean="0">
              <a:effectLst/>
              <a:cs typeface="Times New Roman" pitchFamily="18" charset="0"/>
            </a:endParaRPr>
          </a:p>
          <a:p>
            <a:pPr marL="82296" indent="0" algn="ctr">
              <a:buClr>
                <a:srgbClr val="FF0000"/>
              </a:buClr>
              <a:buNone/>
            </a:pPr>
            <a:r>
              <a:rPr lang="en-US" sz="1100" b="1" dirty="0" smtClean="0"/>
              <a:t>EDUCATION RECORDS </a:t>
            </a:r>
            <a:r>
              <a:rPr lang="en-US" sz="1100" b="1" dirty="0"/>
              <a:t>AND STUDENT RIGHTS</a:t>
            </a:r>
            <a:endParaRPr lang="en-US" sz="1100" dirty="0"/>
          </a:p>
          <a:p>
            <a:pPr>
              <a:buClr>
                <a:srgbClr val="FF0000"/>
              </a:buClr>
            </a:pPr>
            <a:r>
              <a:rPr lang="en-US" sz="1100" dirty="0"/>
              <a:t>The following information concerning student records maintained by Lamar University is published in compliance with the Family Educational Rights and Privacy Act of 1974 (</a:t>
            </a:r>
            <a:r>
              <a:rPr lang="en-US" sz="1100" dirty="0" err="1"/>
              <a:t>FERPA</a:t>
            </a:r>
            <a:r>
              <a:rPr lang="en-US" sz="1100" dirty="0"/>
              <a:t>) as amended (PL93-380). Access to </a:t>
            </a:r>
            <a:r>
              <a:rPr lang="en-US" sz="1100" dirty="0" smtClean="0"/>
              <a:t>education records </a:t>
            </a:r>
            <a:r>
              <a:rPr lang="en-US" sz="1100" dirty="0"/>
              <a:t>directly related to a student will be granted to him or her unless the type of record is exempt from the provision of the law. The types, locations and names of custodians of </a:t>
            </a:r>
            <a:r>
              <a:rPr lang="en-US" sz="1100" dirty="0" smtClean="0"/>
              <a:t>education records </a:t>
            </a:r>
            <a:r>
              <a:rPr lang="en-US" sz="1100" dirty="0"/>
              <a:t>maintained by the University are available from the Registrar. Access to records by persons other than the student will be limited to those persons and agencies specified in the statute. Records will be maintained of persons granted such access and the legitimate interest in each case. The release of information to the public without the consent of the student will be limited to the categories of information which have been designated by the University as directory information. The student may request this information be withheld from the public by making </a:t>
            </a:r>
            <a:r>
              <a:rPr lang="en-US" sz="1100" dirty="0" smtClean="0"/>
              <a:t>written </a:t>
            </a:r>
            <a:r>
              <a:rPr lang="en-US" sz="1100" dirty="0"/>
              <a:t>request to the </a:t>
            </a:r>
            <a:r>
              <a:rPr lang="en-US" sz="1100" dirty="0" smtClean="0"/>
              <a:t>Record’s </a:t>
            </a:r>
            <a:r>
              <a:rPr lang="en-US" sz="1100" dirty="0"/>
              <a:t>Office. Directory information includes name, all addresses, telephone listings, e-mail </a:t>
            </a:r>
            <a:r>
              <a:rPr lang="en-US" sz="1100" dirty="0" smtClean="0"/>
              <a:t>addresses, </a:t>
            </a:r>
            <a:r>
              <a:rPr lang="en-US" sz="1100" dirty="0"/>
              <a:t>major</a:t>
            </a:r>
            <a:r>
              <a:rPr lang="en-US" sz="1100" dirty="0">
                <a:effectLst/>
              </a:rPr>
              <a:t>, </a:t>
            </a:r>
            <a:r>
              <a:rPr lang="en-US" sz="1100" dirty="0" smtClean="0">
                <a:effectLst/>
              </a:rPr>
              <a:t>academic classification</a:t>
            </a:r>
            <a:r>
              <a:rPr lang="en-US" sz="1100" dirty="0">
                <a:effectLst/>
              </a:rPr>
              <a:t>, participation in officially recognized activities and sports, weight and height of members of athletic teams, dates of </a:t>
            </a:r>
            <a:r>
              <a:rPr lang="en-US" sz="1100" dirty="0" smtClean="0">
                <a:effectLst/>
              </a:rPr>
              <a:t>attendance/enrollment status, </a:t>
            </a:r>
            <a:r>
              <a:rPr lang="en-US" sz="1100" dirty="0">
                <a:effectLst/>
              </a:rPr>
              <a:t>degrees and awards received, last educational agency or institution attended</a:t>
            </a:r>
            <a:r>
              <a:rPr lang="en-US" sz="1100" dirty="0" smtClean="0">
                <a:effectLst/>
              </a:rPr>
              <a:t>, class roster </a:t>
            </a:r>
            <a:r>
              <a:rPr lang="en-US" sz="1100" dirty="0">
                <a:effectLst/>
              </a:rPr>
              <a:t>and photographs. A student </a:t>
            </a:r>
            <a:r>
              <a:rPr lang="en-US" sz="1100" dirty="0"/>
              <a:t>has the right to challenge records and information directly related to him or her if it is considered to be inaccurate, misleading or otherwise inappropriate. Issues may be resolved either through an informal hearing with the official immediately responsible or by requesting a formal hearing. The procedure to be followed in a formal hearing is available in the </a:t>
            </a:r>
            <a:r>
              <a:rPr lang="en-US" sz="1100" dirty="0" smtClean="0"/>
              <a:t>Record’s Office. Prior </a:t>
            </a:r>
            <a:r>
              <a:rPr lang="en-US" sz="1100" dirty="0"/>
              <a:t>consent is not required from a student to disclose information to the Comptroller General of the United States, the Attorney General of the United States, the Secretary of State and State and local educational authorities. A reasonable attempt will be made by Lamar University to notify a student of a records request to comply with a judicial order or a lawfully issued </a:t>
            </a:r>
            <a:r>
              <a:rPr lang="en-US" sz="1100" dirty="0" smtClean="0"/>
              <a:t>subpoena, (unless otherwise ordered). </a:t>
            </a:r>
            <a:r>
              <a:rPr lang="en-US" sz="1100" dirty="0"/>
              <a:t>The right of parental access to student records may be established by either of two methods: first, by the student filing a written consent statement and, second, by the parent validating the student’s dependence as defined by the Internal Revenue Service. A student has the right to file a complaint with the U.S. Department of Education concerning alleged failures by Lamar University to comply with the requirements of </a:t>
            </a:r>
            <a:r>
              <a:rPr lang="en-US" sz="1100" dirty="0" err="1"/>
              <a:t>FERPA</a:t>
            </a:r>
            <a:r>
              <a:rPr lang="en-US" sz="1100" dirty="0"/>
              <a:t>. Lamar University may release personally identifiable information to school </a:t>
            </a:r>
            <a:r>
              <a:rPr lang="en-US" sz="1100" dirty="0" smtClean="0"/>
              <a:t>officials. </a:t>
            </a:r>
            <a:r>
              <a:rPr lang="en-US" sz="1100" dirty="0"/>
              <a:t>School officials include faculty, staff, or student workers who have a legitimate educational interest in gaining access to a student’s education record. Contracted individuals who are not employees of the institution, but who provide a service that the institution normally would perform itself, may also be classified as school officials.</a:t>
            </a:r>
          </a:p>
          <a:p>
            <a:pPr marL="82296" indent="0">
              <a:buNone/>
            </a:pPr>
            <a:endParaRPr lang="en-US" sz="1100" dirty="0"/>
          </a:p>
        </p:txBody>
      </p:sp>
      <p:sp>
        <p:nvSpPr>
          <p:cNvPr id="6" name="Date Placeholder 5"/>
          <p:cNvSpPr>
            <a:spLocks noGrp="1"/>
          </p:cNvSpPr>
          <p:nvPr>
            <p:ph type="dt" sz="half" idx="10"/>
          </p:nvPr>
        </p:nvSpPr>
        <p:spPr>
          <a:xfrm>
            <a:off x="5486400" y="6305550"/>
            <a:ext cx="2133600" cy="476250"/>
          </a:xfrm>
        </p:spPr>
        <p:txBody>
          <a:bodyPr/>
          <a:lstStyle/>
          <a:p>
            <a:r>
              <a:rPr lang="en-US" dirty="0" smtClean="0"/>
              <a:t>09-01-2016</a:t>
            </a:r>
            <a:endParaRPr lang="en-US" dirty="0"/>
          </a:p>
        </p:txBody>
      </p:sp>
      <p:sp>
        <p:nvSpPr>
          <p:cNvPr id="8" name="Slide Number Placeholder 7"/>
          <p:cNvSpPr>
            <a:spLocks noGrp="1"/>
          </p:cNvSpPr>
          <p:nvPr>
            <p:ph type="sldNum" sz="quarter" idx="12"/>
          </p:nvPr>
        </p:nvSpPr>
        <p:spPr/>
        <p:txBody>
          <a:bodyPr/>
          <a:lstStyle/>
          <a:p>
            <a:fld id="{8903DA1D-CFD6-472A-A3E2-1942C0C57A91}" type="slidenum">
              <a:rPr lang="en-US" smtClean="0"/>
              <a:pPr/>
              <a:t>13</a:t>
            </a:fld>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228600"/>
            <a:ext cx="7498080" cy="1143000"/>
          </a:xfrm>
        </p:spPr>
        <p:txBody>
          <a:bodyPr>
            <a:noAutofit/>
          </a:bodyPr>
          <a:lstStyle/>
          <a:p>
            <a:pPr>
              <a:lnSpc>
                <a:spcPct val="80000"/>
              </a:lnSpc>
            </a:pPr>
            <a:r>
              <a:rPr lang="en-US" sz="3600" dirty="0" smtClean="0"/>
              <a:t>Lamar University Disclosure of Directory Information Statement</a:t>
            </a:r>
            <a:endParaRPr lang="en-US" sz="3600" dirty="0"/>
          </a:p>
        </p:txBody>
      </p:sp>
      <p:sp>
        <p:nvSpPr>
          <p:cNvPr id="3" name="Content Placeholder 2"/>
          <p:cNvSpPr>
            <a:spLocks noGrp="1"/>
          </p:cNvSpPr>
          <p:nvPr>
            <p:ph idx="1"/>
          </p:nvPr>
        </p:nvSpPr>
        <p:spPr>
          <a:xfrm>
            <a:off x="1405590" y="1295400"/>
            <a:ext cx="7498080" cy="5257800"/>
          </a:xfrm>
        </p:spPr>
        <p:txBody>
          <a:bodyPr>
            <a:normAutofit fontScale="25000" lnSpcReduction="20000"/>
          </a:bodyPr>
          <a:lstStyle/>
          <a:p>
            <a:pPr>
              <a:buNone/>
            </a:pPr>
            <a:r>
              <a:rPr lang="en-US" b="1" dirty="0" smtClean="0"/>
              <a:t> </a:t>
            </a:r>
            <a:endParaRPr lang="en-US" dirty="0" smtClean="0"/>
          </a:p>
          <a:p>
            <a:pPr>
              <a:buClr>
                <a:srgbClr val="FF0000"/>
              </a:buClr>
              <a:buNone/>
            </a:pPr>
            <a:r>
              <a:rPr lang="en-US" sz="5200" b="1" dirty="0" smtClean="0">
                <a:cs typeface="Times New Roman" pitchFamily="18" charset="0"/>
              </a:rPr>
              <a:t>**LU Policies – Published in the annual catalog and bi-annual schedule.</a:t>
            </a:r>
          </a:p>
          <a:p>
            <a:pPr>
              <a:buClr>
                <a:srgbClr val="FF0000"/>
              </a:buClr>
              <a:buNone/>
            </a:pPr>
            <a:r>
              <a:rPr lang="en-US" sz="5200" dirty="0" smtClean="0">
                <a:cs typeface="Times New Roman" pitchFamily="18" charset="0"/>
              </a:rPr>
              <a:t>	At its discretion, Lamar University may provide “directory information” to the general public without student consent. “Directory information” is defined by Family Educational Rights and Privacy Act (FERPA) as follows: </a:t>
            </a:r>
          </a:p>
          <a:p>
            <a:pPr fontAlgn="base">
              <a:buClr>
                <a:srgbClr val="FF0000"/>
              </a:buClr>
            </a:pPr>
            <a:r>
              <a:rPr lang="en-US" sz="5200" dirty="0"/>
              <a:t>The following items are considered DIRECTORY INFORMATION by </a:t>
            </a:r>
            <a:r>
              <a:rPr lang="en-US" sz="5200" dirty="0" smtClean="0"/>
              <a:t>the University, </a:t>
            </a:r>
            <a:r>
              <a:rPr lang="en-US" sz="5200" dirty="0"/>
              <a:t>and </a:t>
            </a:r>
            <a:r>
              <a:rPr lang="en-US" sz="5200" dirty="0" smtClean="0"/>
              <a:t>the University</a:t>
            </a:r>
            <a:r>
              <a:rPr lang="en-US" sz="5200" dirty="0" smtClean="0">
                <a:cs typeface="Times New Roman" pitchFamily="18" charset="0"/>
              </a:rPr>
              <a:t> </a:t>
            </a:r>
            <a:r>
              <a:rPr lang="en-US" sz="5200" dirty="0" smtClean="0"/>
              <a:t>may </a:t>
            </a:r>
            <a:r>
              <a:rPr lang="en-US" sz="5200" dirty="0"/>
              <a:t>disclose any of these items without prior written consent, unless the student notifies the </a:t>
            </a:r>
            <a:r>
              <a:rPr lang="en-US" sz="5200" dirty="0" smtClean="0"/>
              <a:t>Record’s Office </a:t>
            </a:r>
            <a:r>
              <a:rPr lang="en-US" sz="5200" dirty="0"/>
              <a:t>in writing to the contrary by September 1 of each fiscal year:</a:t>
            </a:r>
          </a:p>
          <a:p>
            <a:pPr lvl="1" fontAlgn="base">
              <a:buClr>
                <a:srgbClr val="FF0000"/>
              </a:buClr>
              <a:buFont typeface="Courier New" panose="02070309020205020404" pitchFamily="49" charset="0"/>
              <a:buChar char="o"/>
            </a:pPr>
            <a:r>
              <a:rPr lang="en-US" sz="4800" dirty="0"/>
              <a:t>Name</a:t>
            </a:r>
          </a:p>
          <a:p>
            <a:pPr lvl="1" fontAlgn="base">
              <a:buClr>
                <a:srgbClr val="FF0000"/>
              </a:buClr>
              <a:buFont typeface="Courier New" panose="02070309020205020404" pitchFamily="49" charset="0"/>
              <a:buChar char="o"/>
            </a:pPr>
            <a:r>
              <a:rPr lang="en-US" sz="4800" dirty="0"/>
              <a:t>All addresses, including </a:t>
            </a:r>
            <a:r>
              <a:rPr lang="en-US" sz="4800" dirty="0" smtClean="0"/>
              <a:t>LU </a:t>
            </a:r>
            <a:r>
              <a:rPr lang="en-US" sz="4800" dirty="0"/>
              <a:t>issued email addresses</a:t>
            </a:r>
          </a:p>
          <a:p>
            <a:pPr lvl="1" fontAlgn="base">
              <a:buClr>
                <a:srgbClr val="FF0000"/>
              </a:buClr>
              <a:buFont typeface="Courier New" panose="02070309020205020404" pitchFamily="49" charset="0"/>
              <a:buChar char="o"/>
            </a:pPr>
            <a:r>
              <a:rPr lang="en-US" sz="4800" dirty="0"/>
              <a:t>All telephone numbers</a:t>
            </a:r>
          </a:p>
          <a:p>
            <a:pPr lvl="1" fontAlgn="base">
              <a:buClr>
                <a:srgbClr val="FF0000"/>
              </a:buClr>
              <a:buFont typeface="Courier New" panose="02070309020205020404" pitchFamily="49" charset="0"/>
              <a:buChar char="o"/>
            </a:pPr>
            <a:r>
              <a:rPr lang="en-US" sz="4800" dirty="0"/>
              <a:t>Major field of study</a:t>
            </a:r>
          </a:p>
          <a:p>
            <a:pPr lvl="1" fontAlgn="base">
              <a:buClr>
                <a:srgbClr val="FF0000"/>
              </a:buClr>
              <a:buFont typeface="Courier New" panose="02070309020205020404" pitchFamily="49" charset="0"/>
              <a:buChar char="o"/>
            </a:pPr>
            <a:r>
              <a:rPr lang="en-US" sz="4800" dirty="0"/>
              <a:t>Academic </a:t>
            </a:r>
            <a:r>
              <a:rPr lang="en-US" sz="4800" dirty="0" smtClean="0"/>
              <a:t>classification	</a:t>
            </a:r>
            <a:endParaRPr lang="en-US" sz="4800" dirty="0"/>
          </a:p>
          <a:p>
            <a:pPr lvl="1" fontAlgn="base">
              <a:buClr>
                <a:srgbClr val="FF0000"/>
              </a:buClr>
              <a:buFont typeface="Courier New" panose="02070309020205020404" pitchFamily="49" charset="0"/>
              <a:buChar char="o"/>
            </a:pPr>
            <a:r>
              <a:rPr lang="en-US" sz="4800" dirty="0"/>
              <a:t>Participation in officially recognized activities and sports</a:t>
            </a:r>
          </a:p>
          <a:p>
            <a:pPr lvl="1" fontAlgn="base">
              <a:buClr>
                <a:srgbClr val="FF0000"/>
              </a:buClr>
              <a:buFont typeface="Courier New" panose="02070309020205020404" pitchFamily="49" charset="0"/>
              <a:buChar char="o"/>
            </a:pPr>
            <a:r>
              <a:rPr lang="en-US" sz="4800" dirty="0"/>
              <a:t>Weight and height of members of athletic teams</a:t>
            </a:r>
          </a:p>
          <a:p>
            <a:pPr lvl="1" fontAlgn="base">
              <a:buClr>
                <a:srgbClr val="FF0000"/>
              </a:buClr>
              <a:buFont typeface="Courier New" panose="02070309020205020404" pitchFamily="49" charset="0"/>
              <a:buChar char="o"/>
            </a:pPr>
            <a:r>
              <a:rPr lang="en-US" sz="4800" dirty="0"/>
              <a:t>Dates of attendance and enrollment status</a:t>
            </a:r>
          </a:p>
          <a:p>
            <a:pPr lvl="1" fontAlgn="base">
              <a:buClr>
                <a:srgbClr val="FF0000"/>
              </a:buClr>
              <a:buFont typeface="Courier New" panose="02070309020205020404" pitchFamily="49" charset="0"/>
              <a:buChar char="o"/>
            </a:pPr>
            <a:r>
              <a:rPr lang="en-US" sz="4800" dirty="0"/>
              <a:t>Degrees and awards received</a:t>
            </a:r>
          </a:p>
          <a:p>
            <a:pPr lvl="1" fontAlgn="base">
              <a:buClr>
                <a:srgbClr val="FF0000"/>
              </a:buClr>
              <a:buFont typeface="Courier New" panose="02070309020205020404" pitchFamily="49" charset="0"/>
              <a:buChar char="o"/>
            </a:pPr>
            <a:r>
              <a:rPr lang="en-US" sz="4800" dirty="0"/>
              <a:t>Last educational agency or institution attended</a:t>
            </a:r>
          </a:p>
          <a:p>
            <a:pPr lvl="1" fontAlgn="base">
              <a:buClr>
                <a:srgbClr val="FF0000"/>
              </a:buClr>
              <a:buFont typeface="Courier New" panose="02070309020205020404" pitchFamily="49" charset="0"/>
              <a:buChar char="o"/>
            </a:pPr>
            <a:r>
              <a:rPr lang="en-US" sz="4800" dirty="0"/>
              <a:t>Photographs</a:t>
            </a:r>
          </a:p>
          <a:p>
            <a:pPr lvl="1" fontAlgn="base">
              <a:buClr>
                <a:srgbClr val="FF0000"/>
              </a:buClr>
              <a:buFont typeface="Courier New" panose="02070309020205020404" pitchFamily="49" charset="0"/>
              <a:buChar char="o"/>
            </a:pPr>
            <a:r>
              <a:rPr lang="en-US" sz="4800" dirty="0"/>
              <a:t>Class roster (not the student's class schedule</a:t>
            </a:r>
            <a:r>
              <a:rPr lang="en-US" sz="4800" dirty="0" smtClean="0"/>
              <a:t>)</a:t>
            </a:r>
            <a:r>
              <a:rPr lang="en-US" sz="4800" dirty="0"/>
              <a:t> </a:t>
            </a:r>
          </a:p>
          <a:p>
            <a:pPr marL="356616" lvl="1" indent="0">
              <a:buClr>
                <a:srgbClr val="FF0000"/>
              </a:buClr>
              <a:buSzPct val="100000"/>
              <a:buNone/>
            </a:pPr>
            <a:r>
              <a:rPr lang="en-US" sz="5200" dirty="0" smtClean="0">
                <a:cs typeface="Times New Roman" pitchFamily="18" charset="0"/>
              </a:rPr>
              <a:t>If a student does not want “directory information regarding his/her information to be released, the student must notify the Office of the Records, P.O. Box 10010, Beaumont, TX 77710, in writing with valid picture identification or by completing the Request for Directory Information Hold form, to ensure that information is not released by this University or published in the Student Directory. Students are responsible for requesting the release of their information once a request for withholding “directory information” has been placed on their record. </a:t>
            </a:r>
            <a:endParaRPr lang="en-US" sz="5200" dirty="0"/>
          </a:p>
        </p:txBody>
      </p:sp>
      <p:sp>
        <p:nvSpPr>
          <p:cNvPr id="6" name="Date Placeholder 5"/>
          <p:cNvSpPr>
            <a:spLocks noGrp="1"/>
          </p:cNvSpPr>
          <p:nvPr>
            <p:ph type="dt" sz="half" idx="10"/>
          </p:nvPr>
        </p:nvSpPr>
        <p:spPr>
          <a:xfrm>
            <a:off x="5486400" y="6305550"/>
            <a:ext cx="2133600" cy="476250"/>
          </a:xfrm>
        </p:spPr>
        <p:txBody>
          <a:bodyPr/>
          <a:lstStyle/>
          <a:p>
            <a:r>
              <a:rPr lang="en-US" dirty="0" smtClean="0"/>
              <a:t>09-01-2016</a:t>
            </a:r>
            <a:endParaRPr lang="en-US" dirty="0"/>
          </a:p>
        </p:txBody>
      </p:sp>
      <p:sp>
        <p:nvSpPr>
          <p:cNvPr id="8" name="Slide Number Placeholder 7"/>
          <p:cNvSpPr>
            <a:spLocks noGrp="1"/>
          </p:cNvSpPr>
          <p:nvPr>
            <p:ph type="sldNum" sz="quarter" idx="12"/>
          </p:nvPr>
        </p:nvSpPr>
        <p:spPr/>
        <p:txBody>
          <a:bodyPr/>
          <a:lstStyle/>
          <a:p>
            <a:fld id="{8903DA1D-CFD6-472A-A3E2-1942C0C57A91}" type="slidenum">
              <a:rPr lang="en-US" smtClean="0"/>
              <a:pPr/>
              <a:t>14</a:t>
            </a:fld>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nSpc>
                <a:spcPct val="80000"/>
              </a:lnSpc>
            </a:pPr>
            <a:r>
              <a:rPr lang="en-US" sz="3600" dirty="0" smtClean="0"/>
              <a:t>LU Procedure to Amend Education Records</a:t>
            </a:r>
            <a:endParaRPr lang="en-US" sz="3600" dirty="0"/>
          </a:p>
        </p:txBody>
      </p:sp>
      <p:sp>
        <p:nvSpPr>
          <p:cNvPr id="3" name="Content Placeholder 2"/>
          <p:cNvSpPr>
            <a:spLocks noGrp="1"/>
          </p:cNvSpPr>
          <p:nvPr>
            <p:ph idx="1"/>
          </p:nvPr>
        </p:nvSpPr>
        <p:spPr>
          <a:xfrm>
            <a:off x="1435608" y="1828800"/>
            <a:ext cx="7498080" cy="4419600"/>
          </a:xfrm>
        </p:spPr>
        <p:txBody>
          <a:bodyPr>
            <a:normAutofit fontScale="62500" lnSpcReduction="20000"/>
          </a:bodyPr>
          <a:lstStyle/>
          <a:p>
            <a:pPr>
              <a:buNone/>
            </a:pPr>
            <a:r>
              <a:rPr lang="en-US" b="1" dirty="0" smtClean="0">
                <a:cs typeface="Times New Roman" pitchFamily="18" charset="0"/>
              </a:rPr>
              <a:t>**</a:t>
            </a:r>
            <a:r>
              <a:rPr lang="en-US" b="1" dirty="0" smtClean="0">
                <a:effectLst/>
                <a:cs typeface="Times New Roman" pitchFamily="18" charset="0"/>
              </a:rPr>
              <a:t>LU Policies</a:t>
            </a:r>
          </a:p>
          <a:p>
            <a:pPr marL="82296" indent="0">
              <a:buClr>
                <a:srgbClr val="FF0000"/>
              </a:buClr>
              <a:buNone/>
            </a:pPr>
            <a:endParaRPr lang="en-US" sz="1600" dirty="0" smtClean="0">
              <a:cs typeface="Times New Roman" pitchFamily="18" charset="0"/>
            </a:endParaRPr>
          </a:p>
          <a:p>
            <a:pPr>
              <a:buClr>
                <a:srgbClr val="FF0000"/>
              </a:buClr>
            </a:pPr>
            <a:r>
              <a:rPr lang="en-US" dirty="0" smtClean="0">
                <a:cs typeface="Times New Roman" pitchFamily="18" charset="0"/>
              </a:rPr>
              <a:t>If a student believes the information in his or her education record contains information that is inaccurate, misleading, or in violation of the students’ rights of privacy, the student should submit a written request for amendment to the Record’s Office. The written request should clearly identify the part of the record the student wants changed and specify why it is inaccurate, misleading, or in violation of the student’s right of privacy. The </a:t>
            </a:r>
            <a:r>
              <a:rPr lang="en-US" dirty="0">
                <a:cs typeface="Times New Roman" pitchFamily="18" charset="0"/>
              </a:rPr>
              <a:t>University</a:t>
            </a:r>
            <a:r>
              <a:rPr lang="en-US" dirty="0" smtClean="0">
                <a:cs typeface="Times New Roman" pitchFamily="18" charset="0"/>
              </a:rPr>
              <a:t> will notify the student within a reasonable time regarding whether or not the record will be amended. If the </a:t>
            </a:r>
            <a:r>
              <a:rPr lang="en-US" dirty="0">
                <a:cs typeface="Times New Roman" pitchFamily="18" charset="0"/>
              </a:rPr>
              <a:t>University</a:t>
            </a:r>
            <a:r>
              <a:rPr lang="en-US" dirty="0" smtClean="0">
                <a:cs typeface="Times New Roman" pitchFamily="18" charset="0"/>
              </a:rPr>
              <a:t> denies the student’s request for amendment of his or her record, the student has the right to a hearing regarding the requested amendment. </a:t>
            </a:r>
            <a:endParaRPr lang="en-US" sz="1600" dirty="0" smtClean="0">
              <a:cs typeface="Times New Roman" pitchFamily="18" charset="0"/>
            </a:endParaRPr>
          </a:p>
          <a:p>
            <a:pPr>
              <a:buClr>
                <a:srgbClr val="FF0000"/>
              </a:buClr>
            </a:pPr>
            <a:r>
              <a:rPr lang="en-US" dirty="0" smtClean="0">
                <a:cs typeface="Times New Roman" pitchFamily="18" charset="0"/>
              </a:rPr>
              <a:t>**Note: This procedure does not govern grade appeals.</a:t>
            </a:r>
          </a:p>
          <a:p>
            <a:endParaRPr lang="en-US" dirty="0"/>
          </a:p>
        </p:txBody>
      </p:sp>
      <p:sp>
        <p:nvSpPr>
          <p:cNvPr id="6" name="Date Placeholder 5"/>
          <p:cNvSpPr>
            <a:spLocks noGrp="1"/>
          </p:cNvSpPr>
          <p:nvPr>
            <p:ph type="dt" sz="half" idx="10"/>
          </p:nvPr>
        </p:nvSpPr>
        <p:spPr>
          <a:xfrm>
            <a:off x="5486400" y="6305550"/>
            <a:ext cx="2133600" cy="476250"/>
          </a:xfrm>
        </p:spPr>
        <p:txBody>
          <a:bodyPr/>
          <a:lstStyle/>
          <a:p>
            <a:r>
              <a:rPr lang="en-US" dirty="0" smtClean="0"/>
              <a:t>09-01-2016</a:t>
            </a:r>
            <a:endParaRPr lang="en-US" dirty="0"/>
          </a:p>
        </p:txBody>
      </p:sp>
      <p:sp>
        <p:nvSpPr>
          <p:cNvPr id="8" name="Slide Number Placeholder 7"/>
          <p:cNvSpPr>
            <a:spLocks noGrp="1"/>
          </p:cNvSpPr>
          <p:nvPr>
            <p:ph type="sldNum" sz="quarter" idx="12"/>
          </p:nvPr>
        </p:nvSpPr>
        <p:spPr/>
        <p:txBody>
          <a:bodyPr/>
          <a:lstStyle/>
          <a:p>
            <a:fld id="{8903DA1D-CFD6-472A-A3E2-1942C0C57A91}" type="slidenum">
              <a:rPr lang="en-US" smtClean="0"/>
              <a:pPr/>
              <a:t>15</a:t>
            </a:fld>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457200"/>
            <a:ext cx="7498080" cy="960438"/>
          </a:xfrm>
        </p:spPr>
        <p:txBody>
          <a:bodyPr>
            <a:noAutofit/>
          </a:bodyPr>
          <a:lstStyle/>
          <a:p>
            <a:pPr>
              <a:lnSpc>
                <a:spcPct val="80000"/>
              </a:lnSpc>
            </a:pPr>
            <a:r>
              <a:rPr lang="en-US" sz="3600" dirty="0" smtClean="0"/>
              <a:t>Lamar University - Annual Notification of Rights of Students under </a:t>
            </a:r>
            <a:r>
              <a:rPr lang="en-US" sz="3600" dirty="0" err="1" smtClean="0"/>
              <a:t>FERPA</a:t>
            </a:r>
            <a:endParaRPr lang="en-US" sz="3600" dirty="0"/>
          </a:p>
        </p:txBody>
      </p:sp>
      <p:sp>
        <p:nvSpPr>
          <p:cNvPr id="3" name="Content Placeholder 2"/>
          <p:cNvSpPr>
            <a:spLocks noGrp="1"/>
          </p:cNvSpPr>
          <p:nvPr>
            <p:ph idx="1"/>
          </p:nvPr>
        </p:nvSpPr>
        <p:spPr>
          <a:xfrm>
            <a:off x="1435608" y="1676400"/>
            <a:ext cx="7498080" cy="4953000"/>
          </a:xfrm>
        </p:spPr>
        <p:txBody>
          <a:bodyPr>
            <a:normAutofit fontScale="25000" lnSpcReduction="20000"/>
          </a:bodyPr>
          <a:lstStyle/>
          <a:p>
            <a:pPr>
              <a:buNone/>
            </a:pPr>
            <a:endParaRPr lang="en-US" sz="3700" b="1" dirty="0" smtClean="0"/>
          </a:p>
          <a:p>
            <a:pPr>
              <a:buClr>
                <a:srgbClr val="FF0000"/>
              </a:buClr>
              <a:buNone/>
            </a:pPr>
            <a:r>
              <a:rPr lang="en-US" sz="3700" dirty="0" smtClean="0"/>
              <a:t> </a:t>
            </a:r>
            <a:endParaRPr lang="en-US" sz="5600" dirty="0" smtClean="0"/>
          </a:p>
          <a:p>
            <a:pPr marL="82296" indent="0">
              <a:buClr>
                <a:srgbClr val="FF0000"/>
              </a:buClr>
              <a:buNone/>
            </a:pPr>
            <a:r>
              <a:rPr lang="en-US" sz="5600" dirty="0" smtClean="0"/>
              <a:t>The Family Educational Rights and Privacy Act (FERPA) afford eligible students certain rights with respect to their education records. (An “eligible student” under FERPA is a student who is 18 years of age or older or who attends a postsecondary institution.) These rights include:</a:t>
            </a:r>
          </a:p>
          <a:p>
            <a:pPr>
              <a:buClr>
                <a:srgbClr val="FF0000"/>
              </a:buClr>
            </a:pPr>
            <a:endParaRPr lang="en-US" sz="5600" dirty="0" smtClean="0"/>
          </a:p>
          <a:p>
            <a:pPr marL="82296" lvl="0" indent="0">
              <a:buClr>
                <a:srgbClr val="FF0000"/>
              </a:buClr>
              <a:buNone/>
            </a:pPr>
            <a:r>
              <a:rPr lang="en-US" sz="5600" dirty="0" smtClean="0"/>
              <a:t>1.  The right to inspect and review the student's education records within 45 days after the day Lamar University receives a request for access. A student should submit to the Registrar, dean, head of the academic department, or other appropriate official, a written request that identifies the record(s) the student wishes to inspect. The school official will make arrangements for access and notify the student of the time and place where the records may be inspected. If the records are not maintained by the school official to whom the request was submitted, that official shall advise the student of the correct official to whom the request should be addressed.</a:t>
            </a:r>
          </a:p>
          <a:p>
            <a:pPr marL="82296" lvl="0" indent="0">
              <a:buClr>
                <a:srgbClr val="FF0000"/>
              </a:buClr>
              <a:buNone/>
            </a:pPr>
            <a:endParaRPr lang="en-US" sz="5600" dirty="0" smtClean="0"/>
          </a:p>
          <a:p>
            <a:pPr marL="82296" lvl="0" indent="0">
              <a:buClr>
                <a:srgbClr val="FF0000"/>
              </a:buClr>
              <a:buNone/>
            </a:pPr>
            <a:r>
              <a:rPr lang="en-US" sz="5600" dirty="0" smtClean="0"/>
              <a:t>2.  The right to request the amendment of the student’s education records that the student believes is inaccurate, misleading, or otherwise in violation of the student’s privacy rights under </a:t>
            </a:r>
            <a:r>
              <a:rPr lang="en-US" sz="5600" dirty="0" err="1" smtClean="0"/>
              <a:t>FERPA</a:t>
            </a:r>
            <a:r>
              <a:rPr lang="en-US" sz="5600" dirty="0" smtClean="0"/>
              <a:t>. A student who wishes to ask the school to amend a record should write the university official responsible for the record, clearly identify the part of the record the student wants changed, and specify why it should be changed. If the school decides not to amend the record as requested, the school will notify the student in writing of the decision and the student’s right to a hearing re­garding the request for amendment. Additional information regarding the hearing procedures will be provided to the student when notified of the right to a hearing.</a:t>
            </a:r>
          </a:p>
          <a:p>
            <a:endParaRPr lang="en-US" sz="5600" dirty="0"/>
          </a:p>
        </p:txBody>
      </p:sp>
      <p:sp>
        <p:nvSpPr>
          <p:cNvPr id="6" name="Date Placeholder 5"/>
          <p:cNvSpPr>
            <a:spLocks noGrp="1"/>
          </p:cNvSpPr>
          <p:nvPr>
            <p:ph type="dt" sz="half" idx="10"/>
          </p:nvPr>
        </p:nvSpPr>
        <p:spPr>
          <a:xfrm>
            <a:off x="5486400" y="6305550"/>
            <a:ext cx="2133600" cy="476250"/>
          </a:xfrm>
        </p:spPr>
        <p:txBody>
          <a:bodyPr/>
          <a:lstStyle/>
          <a:p>
            <a:r>
              <a:rPr lang="en-US" dirty="0" smtClean="0"/>
              <a:t>09-01-2016</a:t>
            </a:r>
            <a:endParaRPr lang="en-US" dirty="0"/>
          </a:p>
        </p:txBody>
      </p:sp>
      <p:sp>
        <p:nvSpPr>
          <p:cNvPr id="8" name="Slide Number Placeholder 7"/>
          <p:cNvSpPr>
            <a:spLocks noGrp="1"/>
          </p:cNvSpPr>
          <p:nvPr>
            <p:ph type="sldNum" sz="quarter" idx="12"/>
          </p:nvPr>
        </p:nvSpPr>
        <p:spPr/>
        <p:txBody>
          <a:bodyPr/>
          <a:lstStyle/>
          <a:p>
            <a:fld id="{8903DA1D-CFD6-472A-A3E2-1942C0C57A91}" type="slidenum">
              <a:rPr lang="en-US" smtClean="0"/>
              <a:pPr/>
              <a:t>16</a:t>
            </a:fld>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533400"/>
            <a:ext cx="7498080" cy="914400"/>
          </a:xfrm>
        </p:spPr>
        <p:txBody>
          <a:bodyPr>
            <a:noAutofit/>
          </a:bodyPr>
          <a:lstStyle/>
          <a:p>
            <a:pPr>
              <a:lnSpc>
                <a:spcPct val="80000"/>
              </a:lnSpc>
            </a:pPr>
            <a:r>
              <a:rPr lang="en-US" sz="3600" dirty="0" smtClean="0"/>
              <a:t>Lamar University – Annual Notification of Rights of Students under </a:t>
            </a:r>
            <a:r>
              <a:rPr lang="en-US" sz="3600" dirty="0" err="1" smtClean="0"/>
              <a:t>FERPA</a:t>
            </a:r>
            <a:r>
              <a:rPr lang="en-US" sz="3600" dirty="0" smtClean="0"/>
              <a:t> (Continued -1)</a:t>
            </a:r>
            <a:endParaRPr lang="en-US" sz="3600" dirty="0"/>
          </a:p>
        </p:txBody>
      </p:sp>
      <p:sp>
        <p:nvSpPr>
          <p:cNvPr id="3" name="Content Placeholder 2"/>
          <p:cNvSpPr>
            <a:spLocks noGrp="1"/>
          </p:cNvSpPr>
          <p:nvPr>
            <p:ph idx="1"/>
          </p:nvPr>
        </p:nvSpPr>
        <p:spPr>
          <a:xfrm>
            <a:off x="1435608" y="1981200"/>
            <a:ext cx="7498080" cy="4572000"/>
          </a:xfrm>
        </p:spPr>
        <p:txBody>
          <a:bodyPr>
            <a:normAutofit fontScale="25000" lnSpcReduction="20000"/>
          </a:bodyPr>
          <a:lstStyle/>
          <a:p>
            <a:pPr marL="82296" lvl="0" indent="0">
              <a:spcBef>
                <a:spcPts val="0"/>
              </a:spcBef>
              <a:buClr>
                <a:srgbClr val="FF0000"/>
              </a:buClr>
              <a:buNone/>
            </a:pPr>
            <a:r>
              <a:rPr lang="en-US" sz="5600" dirty="0" smtClean="0"/>
              <a:t>3.  The right to provide written consent before the University</a:t>
            </a:r>
            <a:r>
              <a:rPr lang="en-US" sz="5600" dirty="0" smtClean="0">
                <a:cs typeface="Times New Roman" pitchFamily="18" charset="0"/>
              </a:rPr>
              <a:t> </a:t>
            </a:r>
            <a:r>
              <a:rPr lang="en-US" sz="5600" dirty="0" smtClean="0"/>
              <a:t>discloses “Personally </a:t>
            </a:r>
            <a:r>
              <a:rPr lang="en-US" sz="5600" dirty="0"/>
              <a:t>I</a:t>
            </a:r>
            <a:r>
              <a:rPr lang="en-US" sz="5600" dirty="0" smtClean="0"/>
              <a:t>dentifiable Information” (</a:t>
            </a:r>
            <a:r>
              <a:rPr lang="en-US" sz="5600" dirty="0" err="1" smtClean="0"/>
              <a:t>PII</a:t>
            </a:r>
            <a:r>
              <a:rPr lang="en-US" sz="5600" dirty="0" smtClean="0"/>
              <a:t>) from the student's education records, except to the extent that </a:t>
            </a:r>
            <a:r>
              <a:rPr lang="en-US" sz="5600" dirty="0" err="1" smtClean="0"/>
              <a:t>FERPA</a:t>
            </a:r>
            <a:r>
              <a:rPr lang="en-US" sz="5600" dirty="0" smtClean="0"/>
              <a:t> authorizes disclosure without consent.  The university discloses education records without a student’s prior written consent under the FERPA exception for disclosure to school officials with legitimate educational interests. A school official is defined as a person employed by the university in an administrative, supervisory, academic, research, or support staff position (including law en­forcement unit personnel and health staff); a person serving on the Board of Regents; or a student serving on an official committee, such as a disciplinary or grievance com­mittee, or assisting another school official in performing his or her tasks.  A school official also may include a volunteer or contractor outside of the university who performs an institutional service of function for which the school would otherwise use its own employees and who is under the direct control of the school with respect to the use and maintenance of PII from education records, such as an attorney, auditor, or collection agent or a student volunteering to assist another school official in performing his or her tasks. A school official has a legitimate educational interest if the official needs to review an education record in order to fulfill his or her professional responsibilities for the university. Upon request, the school also discloses education records without consent to officials of another school in which a student seeks or intends to enroll or which the university has an articulation agreement.</a:t>
            </a:r>
          </a:p>
          <a:p>
            <a:pPr marL="82296" lvl="0" indent="0">
              <a:buClr>
                <a:srgbClr val="FF0000"/>
              </a:buClr>
              <a:buNone/>
            </a:pPr>
            <a:r>
              <a:rPr lang="en-US" sz="5600" dirty="0" smtClean="0"/>
              <a:t>4.  The right to file a complaint with the U.S. Department of Education concerning alleged failures by the university to comply with the requirements of FERPA. The name and address of the Office that administers FERPA is:</a:t>
            </a:r>
          </a:p>
          <a:p>
            <a:pPr lvl="0">
              <a:buClr>
                <a:srgbClr val="FF0000"/>
              </a:buClr>
            </a:pPr>
            <a:endParaRPr lang="en-US" sz="5600" dirty="0" smtClean="0"/>
          </a:p>
          <a:p>
            <a:pPr marL="82296" indent="0">
              <a:buClr>
                <a:srgbClr val="FF0000"/>
              </a:buClr>
              <a:buNone/>
            </a:pPr>
            <a:r>
              <a:rPr lang="en-US" sz="5600" dirty="0" smtClean="0"/>
              <a:t>Family Policy Compliance Office</a:t>
            </a:r>
          </a:p>
          <a:p>
            <a:pPr marL="82296" indent="0">
              <a:spcBef>
                <a:spcPts val="0"/>
              </a:spcBef>
              <a:buClr>
                <a:srgbClr val="FF0000"/>
              </a:buClr>
              <a:buNone/>
            </a:pPr>
            <a:r>
              <a:rPr lang="en-US" sz="5600" dirty="0" smtClean="0"/>
              <a:t>U.S. Department of Education</a:t>
            </a:r>
          </a:p>
          <a:p>
            <a:pPr marL="82296" indent="0">
              <a:spcBef>
                <a:spcPts val="0"/>
              </a:spcBef>
              <a:buClr>
                <a:srgbClr val="FF0000"/>
              </a:buClr>
              <a:buNone/>
            </a:pPr>
            <a:r>
              <a:rPr lang="en-US" sz="5600" dirty="0" smtClean="0"/>
              <a:t>400 Maryland Avenue, SW</a:t>
            </a:r>
          </a:p>
          <a:p>
            <a:pPr marL="82296" indent="0">
              <a:spcBef>
                <a:spcPts val="0"/>
              </a:spcBef>
              <a:buClr>
                <a:srgbClr val="FF0000"/>
              </a:buClr>
              <a:buNone/>
            </a:pPr>
            <a:r>
              <a:rPr lang="en-US" sz="5600" dirty="0" smtClean="0"/>
              <a:t>Washington, DC  20202</a:t>
            </a:r>
          </a:p>
          <a:p>
            <a:endParaRPr lang="en-US" dirty="0"/>
          </a:p>
        </p:txBody>
      </p:sp>
      <p:sp>
        <p:nvSpPr>
          <p:cNvPr id="6" name="Date Placeholder 5"/>
          <p:cNvSpPr>
            <a:spLocks noGrp="1"/>
          </p:cNvSpPr>
          <p:nvPr>
            <p:ph type="dt" sz="half" idx="10"/>
          </p:nvPr>
        </p:nvSpPr>
        <p:spPr>
          <a:xfrm>
            <a:off x="5486400" y="6305550"/>
            <a:ext cx="2130552" cy="476250"/>
          </a:xfrm>
        </p:spPr>
        <p:txBody>
          <a:bodyPr/>
          <a:lstStyle/>
          <a:p>
            <a:r>
              <a:rPr lang="en-US" dirty="0" smtClean="0"/>
              <a:t>09-01-2016</a:t>
            </a:r>
            <a:endParaRPr lang="en-US" dirty="0"/>
          </a:p>
        </p:txBody>
      </p:sp>
      <p:sp>
        <p:nvSpPr>
          <p:cNvPr id="8" name="Slide Number Placeholder 7"/>
          <p:cNvSpPr>
            <a:spLocks noGrp="1"/>
          </p:cNvSpPr>
          <p:nvPr>
            <p:ph type="sldNum" sz="quarter" idx="12"/>
          </p:nvPr>
        </p:nvSpPr>
        <p:spPr/>
        <p:txBody>
          <a:bodyPr/>
          <a:lstStyle/>
          <a:p>
            <a:fld id="{8903DA1D-CFD6-472A-A3E2-1942C0C57A91}" type="slidenum">
              <a:rPr lang="en-US" smtClean="0"/>
              <a:pPr/>
              <a:t>17</a:t>
            </a:fld>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681" y="533400"/>
            <a:ext cx="7498080" cy="990600"/>
          </a:xfrm>
        </p:spPr>
        <p:txBody>
          <a:bodyPr>
            <a:noAutofit/>
          </a:bodyPr>
          <a:lstStyle/>
          <a:p>
            <a:pPr>
              <a:lnSpc>
                <a:spcPct val="80000"/>
              </a:lnSpc>
            </a:pPr>
            <a:r>
              <a:rPr lang="en-US" sz="3600" dirty="0" smtClean="0"/>
              <a:t>Lamar University – Annual Notification </a:t>
            </a:r>
            <a:r>
              <a:rPr lang="en-US" sz="3600" dirty="0"/>
              <a:t>of Rights of </a:t>
            </a:r>
            <a:r>
              <a:rPr lang="en-US" sz="3600" dirty="0" smtClean="0"/>
              <a:t>Students under </a:t>
            </a:r>
            <a:r>
              <a:rPr lang="en-US" sz="3600" dirty="0" err="1" smtClean="0"/>
              <a:t>FERPA</a:t>
            </a:r>
            <a:r>
              <a:rPr lang="en-US" sz="3600" dirty="0" smtClean="0"/>
              <a:t> (Continued - 2)</a:t>
            </a:r>
            <a:endParaRPr lang="en-US" sz="3600" dirty="0"/>
          </a:p>
        </p:txBody>
      </p:sp>
      <p:sp>
        <p:nvSpPr>
          <p:cNvPr id="3" name="Content Placeholder 2"/>
          <p:cNvSpPr>
            <a:spLocks noGrp="1"/>
          </p:cNvSpPr>
          <p:nvPr>
            <p:ph idx="1"/>
          </p:nvPr>
        </p:nvSpPr>
        <p:spPr>
          <a:xfrm>
            <a:off x="1435608" y="1981200"/>
            <a:ext cx="7498080" cy="4495800"/>
          </a:xfrm>
        </p:spPr>
        <p:txBody>
          <a:bodyPr>
            <a:noAutofit/>
          </a:bodyPr>
          <a:lstStyle/>
          <a:p>
            <a:pPr>
              <a:buClr>
                <a:srgbClr val="FF0000"/>
              </a:buClr>
            </a:pPr>
            <a:r>
              <a:rPr lang="en-US" sz="1200" dirty="0" err="1" smtClean="0"/>
              <a:t>FERPA</a:t>
            </a:r>
            <a:r>
              <a:rPr lang="en-US" sz="1200" dirty="0" smtClean="0"/>
              <a:t> permits the disclosure of PII from students’ education records, without consent of the student, if the disclosure meets certain conditions found in §99.31 of the FERPA regulations. Except for disclosures to school officials, disclosures related to some judicial orders or lawfully issued subpoenas, disclosures of directory information, and disclosures to the student, §99.32 of FERPA regulations requires the institution to record the disclosure. Eligible students have a right to inspect and review the record of disclosures. A postsecondary institution may disclose PII from the education records without obtaining prior written consent of the student –</a:t>
            </a:r>
          </a:p>
          <a:p>
            <a:pPr>
              <a:spcBef>
                <a:spcPts val="0"/>
              </a:spcBef>
              <a:buClr>
                <a:srgbClr val="FF0000"/>
              </a:buClr>
            </a:pPr>
            <a:endParaRPr lang="en-US" sz="800" dirty="0" smtClean="0"/>
          </a:p>
          <a:p>
            <a:pPr lvl="1">
              <a:spcBef>
                <a:spcPts val="0"/>
              </a:spcBef>
              <a:buClr>
                <a:srgbClr val="FF0000"/>
              </a:buClr>
            </a:pPr>
            <a:r>
              <a:rPr lang="en-US" sz="1200" dirty="0" smtClean="0"/>
              <a:t>To other school officials, including teachers, within the university, whom the school has determined to have legitimate educational interests. This includes contractors, consultants, volunteers, or other parties to whom the school has outsourced institutional services or functions, provided that the conditions listed in §99.31(a)(1)(i)(B)(</a:t>
            </a:r>
            <a:r>
              <a:rPr lang="en-US" sz="1200" i="1" dirty="0" smtClean="0"/>
              <a:t>1</a:t>
            </a:r>
            <a:r>
              <a:rPr lang="en-US" sz="1200" dirty="0" smtClean="0"/>
              <a:t>) - (a)(1)(i)(B)(</a:t>
            </a:r>
            <a:r>
              <a:rPr lang="en-US" sz="1200" i="1" dirty="0" smtClean="0"/>
              <a:t>2</a:t>
            </a:r>
            <a:r>
              <a:rPr lang="en-US" sz="1200" dirty="0" smtClean="0"/>
              <a:t>) are met. (§99.31(a)(1))</a:t>
            </a:r>
          </a:p>
          <a:p>
            <a:pPr marL="402336" lvl="1" indent="0">
              <a:spcBef>
                <a:spcPts val="0"/>
              </a:spcBef>
              <a:buClr>
                <a:srgbClr val="FF0000"/>
              </a:buClr>
              <a:buNone/>
            </a:pPr>
            <a:endParaRPr lang="en-US" sz="800" dirty="0" smtClean="0"/>
          </a:p>
          <a:p>
            <a:pPr lvl="1">
              <a:spcBef>
                <a:spcPts val="0"/>
              </a:spcBef>
              <a:buClr>
                <a:srgbClr val="FF0000"/>
              </a:buClr>
            </a:pPr>
            <a:r>
              <a:rPr lang="en-US" sz="1200" dirty="0" smtClean="0"/>
              <a:t>To officials of another school where the student seeks or intends to enroll, or where the student is already enrolled if the disclosure is for purposes related to the student’s enrollment or transfer, subject to the requirements of §99.34. (§99.31(a)(2))</a:t>
            </a:r>
          </a:p>
          <a:p>
            <a:pPr lvl="1">
              <a:spcBef>
                <a:spcPts val="0"/>
              </a:spcBef>
              <a:buClr>
                <a:srgbClr val="FF0000"/>
              </a:buClr>
            </a:pPr>
            <a:endParaRPr lang="en-US" sz="800" dirty="0" smtClean="0"/>
          </a:p>
          <a:p>
            <a:pPr lvl="1">
              <a:spcBef>
                <a:spcPts val="0"/>
              </a:spcBef>
              <a:buClr>
                <a:srgbClr val="FF0000"/>
              </a:buClr>
            </a:pPr>
            <a:r>
              <a:rPr lang="en-US" sz="1200" dirty="0" smtClean="0"/>
              <a:t>To authorized representatives of the U. S. Comptroller General, the U. S. Attorney General, the U.S. Secretary of Education, or State and local educational authorities, such as a State postsecondary authority that is responsible for supervising the University’s State-supported education programs. Disclosures under this provision may be made, subject to the requirements of §99.35, in connection with an audit or evaluation of Federal or State supported educational programs, or for the enforcement of or compliance with Federal legal requirements that relate to those programs. These entities may make further disclosures of PII to outside entities that are designated by them as their authorized representatives to conduct any audit, evaluation, or enforcement or compliance activity on their behalf. (99.31(a)(3) and 99.35)</a:t>
            </a:r>
            <a:endParaRPr lang="en-US" sz="1200" dirty="0"/>
          </a:p>
        </p:txBody>
      </p:sp>
      <p:sp>
        <p:nvSpPr>
          <p:cNvPr id="6" name="Date Placeholder 5"/>
          <p:cNvSpPr>
            <a:spLocks noGrp="1"/>
          </p:cNvSpPr>
          <p:nvPr>
            <p:ph type="dt" sz="half" idx="10"/>
          </p:nvPr>
        </p:nvSpPr>
        <p:spPr>
          <a:xfrm>
            <a:off x="5486400" y="6305550"/>
            <a:ext cx="2130552" cy="476250"/>
          </a:xfrm>
        </p:spPr>
        <p:txBody>
          <a:bodyPr/>
          <a:lstStyle/>
          <a:p>
            <a:r>
              <a:rPr lang="en-US" dirty="0" smtClean="0"/>
              <a:t>09-01-2016</a:t>
            </a:r>
            <a:endParaRPr lang="en-US" dirty="0"/>
          </a:p>
        </p:txBody>
      </p:sp>
      <p:sp>
        <p:nvSpPr>
          <p:cNvPr id="8" name="Slide Number Placeholder 7"/>
          <p:cNvSpPr>
            <a:spLocks noGrp="1"/>
          </p:cNvSpPr>
          <p:nvPr>
            <p:ph type="sldNum" sz="quarter" idx="12"/>
          </p:nvPr>
        </p:nvSpPr>
        <p:spPr/>
        <p:txBody>
          <a:bodyPr/>
          <a:lstStyle/>
          <a:p>
            <a:fld id="{8903DA1D-CFD6-472A-A3E2-1942C0C57A91}" type="slidenum">
              <a:rPr lang="en-US" smtClean="0"/>
              <a:pPr/>
              <a:t>18</a:t>
            </a:fld>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381000"/>
            <a:ext cx="7498080" cy="1036638"/>
          </a:xfrm>
        </p:spPr>
        <p:txBody>
          <a:bodyPr>
            <a:noAutofit/>
          </a:bodyPr>
          <a:lstStyle/>
          <a:p>
            <a:pPr>
              <a:lnSpc>
                <a:spcPct val="80000"/>
              </a:lnSpc>
            </a:pPr>
            <a:r>
              <a:rPr lang="en-US" sz="3600" dirty="0"/>
              <a:t>Lamar University – Annual Notification of Rights </a:t>
            </a:r>
            <a:r>
              <a:rPr lang="en-US" sz="3600" dirty="0" smtClean="0"/>
              <a:t>of </a:t>
            </a:r>
            <a:r>
              <a:rPr lang="en-US" sz="3600" dirty="0"/>
              <a:t>Students under </a:t>
            </a:r>
            <a:r>
              <a:rPr lang="en-US" sz="3600" dirty="0" err="1"/>
              <a:t>FERPA</a:t>
            </a:r>
            <a:r>
              <a:rPr lang="en-US" sz="3600" dirty="0"/>
              <a:t> (Continued </a:t>
            </a:r>
            <a:r>
              <a:rPr lang="en-US" sz="3600" dirty="0" smtClean="0"/>
              <a:t>- 3)</a:t>
            </a:r>
            <a:endParaRPr lang="en-US" sz="3600" dirty="0"/>
          </a:p>
        </p:txBody>
      </p:sp>
      <p:sp>
        <p:nvSpPr>
          <p:cNvPr id="3" name="Content Placeholder 2"/>
          <p:cNvSpPr>
            <a:spLocks noGrp="1"/>
          </p:cNvSpPr>
          <p:nvPr>
            <p:ph idx="1"/>
          </p:nvPr>
        </p:nvSpPr>
        <p:spPr>
          <a:xfrm>
            <a:off x="1219200" y="1524000"/>
            <a:ext cx="7498080" cy="4953000"/>
          </a:xfrm>
        </p:spPr>
        <p:txBody>
          <a:bodyPr>
            <a:normAutofit fontScale="25000" lnSpcReduction="20000"/>
          </a:bodyPr>
          <a:lstStyle/>
          <a:p>
            <a:pPr lvl="0">
              <a:buClr>
                <a:srgbClr val="FF0000"/>
              </a:buClr>
              <a:buNone/>
            </a:pPr>
            <a:endParaRPr lang="en-US" sz="4800" dirty="0" smtClean="0"/>
          </a:p>
          <a:p>
            <a:pPr lvl="1">
              <a:spcBef>
                <a:spcPts val="0"/>
              </a:spcBef>
              <a:buClr>
                <a:srgbClr val="FF0000"/>
              </a:buClr>
            </a:pPr>
            <a:r>
              <a:rPr lang="en-US" sz="4800" dirty="0" smtClean="0"/>
              <a:t>In connection with financial aid for which the student has applied or which the student has received, if the information is necessary to determine eligibility for the aid, determine the amount of the aid, determine the conditions of the aid, or enforce the terms and conditions of the aid. (§99.31(a)(4))</a:t>
            </a:r>
          </a:p>
          <a:p>
            <a:pPr lvl="1">
              <a:buClr>
                <a:srgbClr val="FF0000"/>
              </a:buClr>
            </a:pPr>
            <a:endParaRPr lang="en-US" sz="4000" dirty="0" smtClean="0"/>
          </a:p>
          <a:p>
            <a:pPr lvl="1">
              <a:spcBef>
                <a:spcPts val="0"/>
              </a:spcBef>
              <a:buClr>
                <a:srgbClr val="FF0000"/>
              </a:buClr>
            </a:pPr>
            <a:r>
              <a:rPr lang="en-US" sz="4800" dirty="0" smtClean="0"/>
              <a:t>To organizations conducting studies for, or on behalf of, the school, in order to: (a) develop, validate, or administer predictive tests; (b) administer student aid programs; or (c) improve instruction. (§99.31(a)(6))</a:t>
            </a:r>
          </a:p>
          <a:p>
            <a:pPr lvl="1">
              <a:buClr>
                <a:srgbClr val="FF0000"/>
              </a:buClr>
            </a:pPr>
            <a:endParaRPr lang="en-US" sz="4000" dirty="0" smtClean="0"/>
          </a:p>
          <a:p>
            <a:pPr lvl="1">
              <a:spcBef>
                <a:spcPts val="0"/>
              </a:spcBef>
              <a:buClr>
                <a:srgbClr val="FF0000"/>
              </a:buClr>
            </a:pPr>
            <a:r>
              <a:rPr lang="en-US" sz="4800" dirty="0" smtClean="0"/>
              <a:t>To accrediting organizations to carry out their accrediting functions. ((§99.31(a)(7))</a:t>
            </a:r>
          </a:p>
          <a:p>
            <a:pPr lvl="1">
              <a:buClr>
                <a:srgbClr val="FF0000"/>
              </a:buClr>
            </a:pPr>
            <a:endParaRPr lang="en-US" sz="4000" dirty="0" smtClean="0"/>
          </a:p>
          <a:p>
            <a:pPr lvl="1">
              <a:spcBef>
                <a:spcPts val="0"/>
              </a:spcBef>
              <a:buClr>
                <a:srgbClr val="FF0000"/>
              </a:buClr>
            </a:pPr>
            <a:r>
              <a:rPr lang="en-US" sz="4800" dirty="0" smtClean="0"/>
              <a:t>To parents of an eligible student if the student is a dependent for IRS tax purposes. (§99.31(a)(8))</a:t>
            </a:r>
          </a:p>
          <a:p>
            <a:pPr lvl="1">
              <a:buClr>
                <a:srgbClr val="FF0000"/>
              </a:buClr>
            </a:pPr>
            <a:endParaRPr lang="en-US" sz="4000" dirty="0" smtClean="0"/>
          </a:p>
          <a:p>
            <a:pPr lvl="1">
              <a:spcBef>
                <a:spcPts val="0"/>
              </a:spcBef>
              <a:buClr>
                <a:srgbClr val="FF0000"/>
              </a:buClr>
            </a:pPr>
            <a:r>
              <a:rPr lang="en-US" sz="4800" dirty="0" smtClean="0"/>
              <a:t>To comply with a judicial order or lawfully issued subpoena. (§99.31(a)(9))</a:t>
            </a:r>
          </a:p>
          <a:p>
            <a:pPr lvl="1">
              <a:buClr>
                <a:srgbClr val="FF0000"/>
              </a:buClr>
              <a:buNone/>
            </a:pPr>
            <a:endParaRPr lang="en-US" sz="4000" dirty="0" smtClean="0"/>
          </a:p>
          <a:p>
            <a:pPr lvl="1">
              <a:spcBef>
                <a:spcPts val="0"/>
              </a:spcBef>
              <a:buClr>
                <a:srgbClr val="FF0000"/>
              </a:buClr>
            </a:pPr>
            <a:r>
              <a:rPr lang="en-US" sz="4800" dirty="0" smtClean="0"/>
              <a:t>To appropriate officials in connection with a health or safety emergency, subject to §99.36. (§99.31(a)(10))</a:t>
            </a:r>
          </a:p>
          <a:p>
            <a:pPr lvl="1">
              <a:buClr>
                <a:srgbClr val="FF0000"/>
              </a:buClr>
            </a:pPr>
            <a:endParaRPr lang="en-US" sz="4000" dirty="0" smtClean="0"/>
          </a:p>
          <a:p>
            <a:pPr lvl="1">
              <a:spcBef>
                <a:spcPts val="0"/>
              </a:spcBef>
              <a:buClr>
                <a:srgbClr val="FF0000"/>
              </a:buClr>
            </a:pPr>
            <a:r>
              <a:rPr lang="en-US" sz="4800" dirty="0" smtClean="0"/>
              <a:t>Information the school has designated as “directory information” under §99.37. (§99.31(a)(11))</a:t>
            </a:r>
          </a:p>
          <a:p>
            <a:pPr lvl="1">
              <a:buClr>
                <a:srgbClr val="FF0000"/>
              </a:buClr>
            </a:pPr>
            <a:endParaRPr lang="en-US" sz="4000" dirty="0" smtClean="0"/>
          </a:p>
          <a:p>
            <a:pPr lvl="1">
              <a:spcBef>
                <a:spcPts val="0"/>
              </a:spcBef>
              <a:buClr>
                <a:srgbClr val="FF0000"/>
              </a:buClr>
            </a:pPr>
            <a:r>
              <a:rPr lang="en-US" sz="4800" dirty="0" smtClean="0"/>
              <a:t>To a victim of an alleged perpetrator of a crime of violence or a non-forcible sex offense, subject to the requirements of §99.39. The disclosure may only include the final results of the disciplinary proceeding with respect to that alleged crime or offense, regardless of the finding. (§99.31(a)(13))</a:t>
            </a:r>
          </a:p>
          <a:p>
            <a:pPr lvl="1">
              <a:buClr>
                <a:srgbClr val="FF0000"/>
              </a:buClr>
            </a:pPr>
            <a:endParaRPr lang="en-US" sz="4000" dirty="0" smtClean="0"/>
          </a:p>
          <a:p>
            <a:pPr lvl="1">
              <a:spcBef>
                <a:spcPts val="0"/>
              </a:spcBef>
              <a:buClr>
                <a:srgbClr val="FF0000"/>
              </a:buClr>
            </a:pPr>
            <a:r>
              <a:rPr lang="en-US" sz="4800" dirty="0" smtClean="0"/>
              <a:t>To the general public, the final results of a disciplinary proceeding, subject to the requirements of §99.39, if the school determines the student is an alleged perpetrator of a crime of violence or non-forcible sex offense and the student has committed a violation of the school’s rules or policies with respect to the allegation made against him or her. (§99.31(a)(14))</a:t>
            </a:r>
          </a:p>
          <a:p>
            <a:pPr lvl="1">
              <a:buClr>
                <a:srgbClr val="FF0000"/>
              </a:buClr>
            </a:pPr>
            <a:endParaRPr lang="en-US" sz="4000" dirty="0" smtClean="0"/>
          </a:p>
          <a:p>
            <a:pPr lvl="1">
              <a:spcBef>
                <a:spcPts val="0"/>
              </a:spcBef>
              <a:buClr>
                <a:srgbClr val="FF0000"/>
              </a:buClr>
            </a:pPr>
            <a:r>
              <a:rPr lang="en-US" sz="4800" dirty="0" smtClean="0"/>
              <a:t>To parents of a student regarding the student’s violation of any Federal, State, or local law, or of any rule or policy of the school, governing the use or possession of alcohol or a controlled substance if the school determines the student committed a disciplinary violation and the student is under the age of 21. (§99.31(a)(15))</a:t>
            </a:r>
          </a:p>
          <a:p>
            <a:endParaRPr lang="en-US" dirty="0"/>
          </a:p>
        </p:txBody>
      </p:sp>
      <p:sp>
        <p:nvSpPr>
          <p:cNvPr id="6" name="Date Placeholder 5"/>
          <p:cNvSpPr>
            <a:spLocks noGrp="1"/>
          </p:cNvSpPr>
          <p:nvPr>
            <p:ph type="dt" sz="half" idx="10"/>
          </p:nvPr>
        </p:nvSpPr>
        <p:spPr>
          <a:xfrm>
            <a:off x="5486400" y="6305550"/>
            <a:ext cx="2130552" cy="476250"/>
          </a:xfrm>
        </p:spPr>
        <p:txBody>
          <a:bodyPr/>
          <a:lstStyle/>
          <a:p>
            <a:r>
              <a:rPr lang="en-US" dirty="0" smtClean="0"/>
              <a:t>09-01-2016</a:t>
            </a:r>
            <a:endParaRPr lang="en-US" dirty="0"/>
          </a:p>
        </p:txBody>
      </p:sp>
      <p:sp>
        <p:nvSpPr>
          <p:cNvPr id="8" name="Slide Number Placeholder 7"/>
          <p:cNvSpPr>
            <a:spLocks noGrp="1"/>
          </p:cNvSpPr>
          <p:nvPr>
            <p:ph type="sldNum" sz="quarter" idx="12"/>
          </p:nvPr>
        </p:nvSpPr>
        <p:spPr/>
        <p:txBody>
          <a:bodyPr/>
          <a:lstStyle/>
          <a:p>
            <a:fld id="{8903DA1D-CFD6-472A-A3E2-1942C0C57A91}" type="slidenum">
              <a:rPr lang="en-US" smtClean="0"/>
              <a:pPr/>
              <a:t>19</a:t>
            </a:fld>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3600" dirty="0" smtClean="0"/>
              <a:t>Introduction to FERPA</a:t>
            </a:r>
            <a:endParaRPr lang="en-US" sz="3600" dirty="0"/>
          </a:p>
        </p:txBody>
      </p:sp>
      <p:sp>
        <p:nvSpPr>
          <p:cNvPr id="3" name="Content Placeholder 2"/>
          <p:cNvSpPr>
            <a:spLocks noGrp="1"/>
          </p:cNvSpPr>
          <p:nvPr>
            <p:ph idx="4294967295"/>
          </p:nvPr>
        </p:nvSpPr>
        <p:spPr>
          <a:xfrm>
            <a:off x="1646238" y="1371600"/>
            <a:ext cx="7497762" cy="5257800"/>
          </a:xfrm>
        </p:spPr>
        <p:txBody>
          <a:bodyPr>
            <a:noAutofit/>
          </a:bodyPr>
          <a:lstStyle/>
          <a:p>
            <a:pPr algn="just"/>
            <a:endParaRPr lang="en-US" sz="1800" dirty="0" smtClean="0">
              <a:latin typeface="Times New Roman" pitchFamily="18" charset="0"/>
              <a:cs typeface="Times New Roman" pitchFamily="18" charset="0"/>
            </a:endParaRPr>
          </a:p>
          <a:p>
            <a:pPr algn="just">
              <a:buClr>
                <a:srgbClr val="FF0000"/>
              </a:buClr>
            </a:pPr>
            <a:r>
              <a:rPr lang="en-US" sz="1800" dirty="0" smtClean="0">
                <a:cs typeface="Times New Roman" pitchFamily="18" charset="0"/>
              </a:rPr>
              <a:t>FAMILY EDUCATIONAL RIGHTS AND PRIVACY ACT (FERPA), 20 USC 1232 (g) and its Implementing Regulations, 34 CFR Part 99</a:t>
            </a:r>
          </a:p>
          <a:p>
            <a:pPr algn="just">
              <a:buNone/>
            </a:pPr>
            <a:endParaRPr lang="en-US" sz="1800" dirty="0" smtClean="0">
              <a:cs typeface="Times New Roman" pitchFamily="18" charset="0"/>
            </a:endParaRPr>
          </a:p>
          <a:p>
            <a:pPr algn="just">
              <a:buClr>
                <a:srgbClr val="FF0000"/>
              </a:buClr>
            </a:pPr>
            <a:r>
              <a:rPr lang="en-US" sz="1800" dirty="0" smtClean="0">
                <a:cs typeface="Times New Roman" pitchFamily="18" charset="0"/>
              </a:rPr>
              <a:t>Applies to public and private institutions of higher education that receive Federal funds from any program administered by the U.S. Department of Education</a:t>
            </a:r>
          </a:p>
          <a:p>
            <a:pPr lvl="1" algn="just">
              <a:buClr>
                <a:srgbClr val="FF0000"/>
              </a:buClr>
            </a:pPr>
            <a:r>
              <a:rPr lang="en-US" sz="1800" dirty="0" smtClean="0">
                <a:cs typeface="Times New Roman" pitchFamily="18" charset="0"/>
              </a:rPr>
              <a:t>Education related grants and contracts</a:t>
            </a:r>
          </a:p>
          <a:p>
            <a:pPr lvl="1" algn="just">
              <a:buClr>
                <a:srgbClr val="FF0000"/>
              </a:buClr>
            </a:pPr>
            <a:r>
              <a:rPr lang="en-US" sz="1800" dirty="0" smtClean="0">
                <a:cs typeface="Times New Roman" pitchFamily="18" charset="0"/>
              </a:rPr>
              <a:t>Students receiving Federal financial aid</a:t>
            </a:r>
          </a:p>
          <a:p>
            <a:pPr lvl="1" algn="just">
              <a:buClr>
                <a:srgbClr val="FF0000"/>
              </a:buClr>
            </a:pPr>
            <a:r>
              <a:rPr lang="en-US" sz="1800" dirty="0" smtClean="0">
                <a:cs typeface="Times New Roman" pitchFamily="18" charset="0"/>
              </a:rPr>
              <a:t>Violate Act – student can file a complaint with the U.S. Department of Education; penalty – Lamar University could lose Federal funding</a:t>
            </a:r>
          </a:p>
          <a:p>
            <a:pPr algn="just"/>
            <a:endParaRPr lang="en-US" sz="1800" dirty="0" smtClean="0">
              <a:cs typeface="Times New Roman" pitchFamily="18" charset="0"/>
            </a:endParaRPr>
          </a:p>
          <a:p>
            <a:pPr algn="just">
              <a:buClr>
                <a:srgbClr val="FF0000"/>
              </a:buClr>
            </a:pPr>
            <a:r>
              <a:rPr lang="en-US" sz="1800" dirty="0" smtClean="0">
                <a:cs typeface="Times New Roman" pitchFamily="18" charset="0"/>
              </a:rPr>
              <a:t>The Family Policy Compliance Office (FPCO) of the U. S Department of Education – is charged with the development, interpretation and enforcement of </a:t>
            </a:r>
            <a:r>
              <a:rPr lang="en-US" sz="1800" dirty="0" err="1" smtClean="0">
                <a:cs typeface="Times New Roman" pitchFamily="18" charset="0"/>
              </a:rPr>
              <a:t>FERPA</a:t>
            </a:r>
            <a:endParaRPr lang="en-US" sz="1800" dirty="0" smtClean="0">
              <a:cs typeface="Times New Roman" pitchFamily="18" charset="0"/>
            </a:endParaRPr>
          </a:p>
          <a:p>
            <a:pPr algn="just">
              <a:buClr>
                <a:srgbClr val="FF0000"/>
              </a:buClr>
            </a:pPr>
            <a:endParaRPr lang="en-US" sz="1800" dirty="0" smtClean="0">
              <a:cs typeface="Times New Roman" pitchFamily="18" charset="0"/>
            </a:endParaRPr>
          </a:p>
          <a:p>
            <a:pPr>
              <a:buNone/>
            </a:pPr>
            <a:endParaRPr lang="en-US" sz="2000" dirty="0" smtClean="0">
              <a:latin typeface="Times New Roman" pitchFamily="18" charset="0"/>
              <a:cs typeface="Times New Roman" pitchFamily="18" charset="0"/>
            </a:endParaRPr>
          </a:p>
        </p:txBody>
      </p:sp>
      <p:sp>
        <p:nvSpPr>
          <p:cNvPr id="6" name="Date Placeholder 5"/>
          <p:cNvSpPr>
            <a:spLocks noGrp="1"/>
          </p:cNvSpPr>
          <p:nvPr>
            <p:ph type="dt" sz="half" idx="10"/>
          </p:nvPr>
        </p:nvSpPr>
        <p:spPr>
          <a:xfrm>
            <a:off x="5486400" y="6309360"/>
            <a:ext cx="2133600" cy="476250"/>
          </a:xfrm>
        </p:spPr>
        <p:txBody>
          <a:bodyPr/>
          <a:lstStyle/>
          <a:p>
            <a:r>
              <a:rPr lang="en-US" dirty="0" smtClean="0"/>
              <a:t>09-01-2016</a:t>
            </a:r>
            <a:endParaRPr lang="en-US" dirty="0"/>
          </a:p>
        </p:txBody>
      </p:sp>
      <p:sp>
        <p:nvSpPr>
          <p:cNvPr id="8" name="Slide Number Placeholder 7"/>
          <p:cNvSpPr>
            <a:spLocks noGrp="1"/>
          </p:cNvSpPr>
          <p:nvPr>
            <p:ph type="sldNum" sz="quarter" idx="12"/>
          </p:nvPr>
        </p:nvSpPr>
        <p:spPr/>
        <p:txBody>
          <a:bodyPr/>
          <a:lstStyle/>
          <a:p>
            <a:fld id="{8903DA1D-CFD6-472A-A3E2-1942C0C57A91}" type="slidenum">
              <a:rPr lang="en-US" smtClean="0"/>
              <a:pPr/>
              <a:t>2</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blinds(horizontal)">
                                      <p:cBhvr>
                                        <p:cTn id="12" dur="500"/>
                                        <p:tgtEl>
                                          <p:spTgt spid="3">
                                            <p:txEl>
                                              <p:pRg st="3" end="3"/>
                                            </p:txEl>
                                          </p:spTgt>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Effect transition="in" filter="blinds(horizontal)">
                                      <p:cBhvr>
                                        <p:cTn id="15" dur="500"/>
                                        <p:tgtEl>
                                          <p:spTgt spid="3">
                                            <p:txEl>
                                              <p:pRg st="4" end="4"/>
                                            </p:txEl>
                                          </p:spTgt>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3">
                                            <p:txEl>
                                              <p:pRg st="5" end="5"/>
                                            </p:txEl>
                                          </p:spTgt>
                                        </p:tgtEl>
                                        <p:attrNameLst>
                                          <p:attrName>style.visibility</p:attrName>
                                        </p:attrNameLst>
                                      </p:cBhvr>
                                      <p:to>
                                        <p:strVal val="visible"/>
                                      </p:to>
                                    </p:set>
                                    <p:animEffect transition="in" filter="blinds(horizontal)">
                                      <p:cBhvr>
                                        <p:cTn id="18" dur="500"/>
                                        <p:tgtEl>
                                          <p:spTgt spid="3">
                                            <p:txEl>
                                              <p:pRg st="5" end="5"/>
                                            </p:txEl>
                                          </p:spTgt>
                                        </p:tgtEl>
                                      </p:cBhvr>
                                    </p:animEffect>
                                  </p:childTnLst>
                                </p:cTn>
                              </p:par>
                              <p:par>
                                <p:cTn id="19" presetID="3" presetClass="entr" presetSubtype="1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animEffect transition="in" filter="blinds(horizontal)">
                                      <p:cBhvr>
                                        <p:cTn id="21" dur="500"/>
                                        <p:tgtEl>
                                          <p:spTgt spid="3">
                                            <p:txEl>
                                              <p:pRg st="6" end="6"/>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3">
                                            <p:txEl>
                                              <p:pRg st="8" end="8"/>
                                            </p:txEl>
                                          </p:spTgt>
                                        </p:tgtEl>
                                        <p:attrNameLst>
                                          <p:attrName>style.visibility</p:attrName>
                                        </p:attrNameLst>
                                      </p:cBhvr>
                                      <p:to>
                                        <p:strVal val="visible"/>
                                      </p:to>
                                    </p:set>
                                    <p:animEffect transition="in" filter="blinds(horizontal)">
                                      <p:cBhvr>
                                        <p:cTn id="26"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Who Must Comply with </a:t>
            </a:r>
            <a:r>
              <a:rPr lang="en-US" sz="3600" dirty="0" err="1" smtClean="0"/>
              <a:t>FERPA</a:t>
            </a:r>
            <a:endParaRPr lang="en-US" sz="3600" dirty="0"/>
          </a:p>
        </p:txBody>
      </p:sp>
      <p:sp>
        <p:nvSpPr>
          <p:cNvPr id="3" name="Content Placeholder 2"/>
          <p:cNvSpPr>
            <a:spLocks noGrp="1"/>
          </p:cNvSpPr>
          <p:nvPr>
            <p:ph idx="1"/>
          </p:nvPr>
        </p:nvSpPr>
        <p:spPr/>
        <p:txBody>
          <a:bodyPr/>
          <a:lstStyle/>
          <a:p>
            <a:pPr>
              <a:buClr>
                <a:srgbClr val="FF0000"/>
              </a:buClr>
            </a:pPr>
            <a:r>
              <a:rPr lang="en-US" dirty="0" smtClean="0"/>
              <a:t>All LU employees including:</a:t>
            </a:r>
          </a:p>
          <a:p>
            <a:pPr lvl="1">
              <a:buClr>
                <a:srgbClr val="FF0000"/>
              </a:buClr>
            </a:pPr>
            <a:r>
              <a:rPr lang="en-US" dirty="0" smtClean="0"/>
              <a:t>Faculty: Permanent &amp; Adjunct</a:t>
            </a:r>
          </a:p>
          <a:p>
            <a:pPr lvl="1">
              <a:buClr>
                <a:srgbClr val="FF0000"/>
              </a:buClr>
            </a:pPr>
            <a:r>
              <a:rPr lang="en-US" dirty="0" smtClean="0"/>
              <a:t>Staff: Permanent &amp; Temporary</a:t>
            </a:r>
          </a:p>
          <a:p>
            <a:pPr lvl="1">
              <a:buClr>
                <a:srgbClr val="FF0000"/>
              </a:buClr>
            </a:pPr>
            <a:r>
              <a:rPr lang="en-US" dirty="0" smtClean="0"/>
              <a:t>Student Employees</a:t>
            </a:r>
          </a:p>
          <a:p>
            <a:pPr lvl="1">
              <a:buClr>
                <a:srgbClr val="FF0000"/>
              </a:buClr>
            </a:pPr>
            <a:r>
              <a:rPr lang="en-US" dirty="0" smtClean="0"/>
              <a:t>Student Organization Leaders</a:t>
            </a:r>
          </a:p>
          <a:p>
            <a:pPr lvl="1">
              <a:buClr>
                <a:srgbClr val="FF0000"/>
              </a:buClr>
            </a:pPr>
            <a:r>
              <a:rPr lang="en-US" dirty="0" smtClean="0"/>
              <a:t>Contractors, Consultants, Auditors, &amp; Volunteers (whose job roles have given them access to student education records)</a:t>
            </a:r>
          </a:p>
        </p:txBody>
      </p:sp>
      <p:sp>
        <p:nvSpPr>
          <p:cNvPr id="6" name="Date Placeholder 5"/>
          <p:cNvSpPr>
            <a:spLocks noGrp="1"/>
          </p:cNvSpPr>
          <p:nvPr>
            <p:ph type="dt" sz="half" idx="10"/>
          </p:nvPr>
        </p:nvSpPr>
        <p:spPr>
          <a:xfrm>
            <a:off x="5486400" y="6305550"/>
            <a:ext cx="2133600" cy="476250"/>
          </a:xfrm>
        </p:spPr>
        <p:txBody>
          <a:bodyPr/>
          <a:lstStyle/>
          <a:p>
            <a:r>
              <a:rPr lang="en-US" dirty="0" smtClean="0"/>
              <a:t>09-01-2016</a:t>
            </a:r>
            <a:endParaRPr lang="en-US" dirty="0"/>
          </a:p>
        </p:txBody>
      </p:sp>
      <p:sp>
        <p:nvSpPr>
          <p:cNvPr id="8" name="Slide Number Placeholder 7"/>
          <p:cNvSpPr>
            <a:spLocks noGrp="1"/>
          </p:cNvSpPr>
          <p:nvPr>
            <p:ph type="sldNum" sz="quarter" idx="12"/>
          </p:nvPr>
        </p:nvSpPr>
        <p:spPr/>
        <p:txBody>
          <a:bodyPr/>
          <a:lstStyle/>
          <a:p>
            <a:fld id="{8903DA1D-CFD6-472A-A3E2-1942C0C57A91}" type="slidenum">
              <a:rPr lang="en-US" smtClean="0"/>
              <a:pPr/>
              <a:t>20</a:t>
            </a:fld>
            <a:endParaRPr lang="en-US" dirty="0"/>
          </a:p>
        </p:txBody>
      </p:sp>
    </p:spTree>
    <p:extLst>
      <p:ext uri="{BB962C8B-B14F-4D97-AF65-F5344CB8AC3E}">
        <p14:creationId xmlns:p14="http://schemas.microsoft.com/office/powerpoint/2010/main" val="147189598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Why comply with </a:t>
            </a:r>
            <a:r>
              <a:rPr lang="en-US" sz="3600" dirty="0" err="1" smtClean="0"/>
              <a:t>FERPA</a:t>
            </a:r>
            <a:r>
              <a:rPr lang="en-US" sz="3600" dirty="0" smtClean="0"/>
              <a:t>?</a:t>
            </a:r>
            <a:endParaRPr lang="en-US" sz="3600" dirty="0"/>
          </a:p>
        </p:txBody>
      </p:sp>
      <p:sp>
        <p:nvSpPr>
          <p:cNvPr id="3" name="Content Placeholder 2"/>
          <p:cNvSpPr>
            <a:spLocks noGrp="1"/>
          </p:cNvSpPr>
          <p:nvPr>
            <p:ph idx="1"/>
          </p:nvPr>
        </p:nvSpPr>
        <p:spPr/>
        <p:txBody>
          <a:bodyPr>
            <a:normAutofit/>
          </a:bodyPr>
          <a:lstStyle/>
          <a:p>
            <a:pPr marL="285750" indent="-285750">
              <a:buClr>
                <a:srgbClr val="FF0000"/>
              </a:buClr>
              <a:buFont typeface="Wingdings" panose="05000000000000000000" pitchFamily="2" charset="2"/>
              <a:buChar char="§"/>
            </a:pPr>
            <a:r>
              <a:rPr lang="en-US" dirty="0"/>
              <a:t>It’s the LAW.</a:t>
            </a:r>
          </a:p>
          <a:p>
            <a:pPr marL="285750" indent="-285750">
              <a:buClr>
                <a:srgbClr val="FF0000"/>
              </a:buClr>
              <a:buFont typeface="Wingdings" panose="05000000000000000000" pitchFamily="2" charset="2"/>
              <a:buChar char="§"/>
            </a:pPr>
            <a:endParaRPr lang="en-US" dirty="0"/>
          </a:p>
          <a:p>
            <a:pPr marL="285750" indent="-285750">
              <a:buClr>
                <a:srgbClr val="FF0000"/>
              </a:buClr>
              <a:buFont typeface="Wingdings" panose="05000000000000000000" pitchFamily="2" charset="2"/>
              <a:buChar char="§"/>
            </a:pPr>
            <a:r>
              <a:rPr lang="en-US" dirty="0"/>
              <a:t>Failure to comply could result in the withholding of federal funds including student financial aid.</a:t>
            </a:r>
          </a:p>
          <a:p>
            <a:pPr marL="285750" indent="-285750">
              <a:buClr>
                <a:srgbClr val="FF0000"/>
              </a:buClr>
              <a:buFont typeface="Wingdings" panose="05000000000000000000" pitchFamily="2" charset="2"/>
              <a:buChar char="§"/>
            </a:pPr>
            <a:endParaRPr lang="en-US" dirty="0"/>
          </a:p>
          <a:p>
            <a:pPr marL="285750" indent="-285750">
              <a:buClr>
                <a:srgbClr val="FF0000"/>
              </a:buClr>
              <a:buFont typeface="Wingdings" panose="05000000000000000000" pitchFamily="2" charset="2"/>
              <a:buChar char="§"/>
            </a:pPr>
            <a:r>
              <a:rPr lang="en-US" dirty="0"/>
              <a:t>LU has a historical commitment to the principles of </a:t>
            </a:r>
            <a:r>
              <a:rPr lang="en-US" dirty="0" err="1"/>
              <a:t>FERPA</a:t>
            </a:r>
            <a:r>
              <a:rPr lang="en-US" dirty="0"/>
              <a:t> through its policies and practices.</a:t>
            </a:r>
          </a:p>
        </p:txBody>
      </p:sp>
      <p:sp>
        <p:nvSpPr>
          <p:cNvPr id="6" name="Date Placeholder 5"/>
          <p:cNvSpPr>
            <a:spLocks noGrp="1"/>
          </p:cNvSpPr>
          <p:nvPr>
            <p:ph type="dt" sz="half" idx="10"/>
          </p:nvPr>
        </p:nvSpPr>
        <p:spPr>
          <a:xfrm>
            <a:off x="5486400" y="6305550"/>
            <a:ext cx="2130552" cy="476250"/>
          </a:xfrm>
        </p:spPr>
        <p:txBody>
          <a:bodyPr/>
          <a:lstStyle/>
          <a:p>
            <a:r>
              <a:rPr lang="en-US" dirty="0" smtClean="0"/>
              <a:t>09-01-2016</a:t>
            </a:r>
            <a:endParaRPr lang="en-US" dirty="0"/>
          </a:p>
        </p:txBody>
      </p:sp>
      <p:sp>
        <p:nvSpPr>
          <p:cNvPr id="8" name="Slide Number Placeholder 7"/>
          <p:cNvSpPr>
            <a:spLocks noGrp="1"/>
          </p:cNvSpPr>
          <p:nvPr>
            <p:ph type="sldNum" sz="quarter" idx="12"/>
          </p:nvPr>
        </p:nvSpPr>
        <p:spPr/>
        <p:txBody>
          <a:bodyPr/>
          <a:lstStyle/>
          <a:p>
            <a:fld id="{8903DA1D-CFD6-472A-A3E2-1942C0C57A91}" type="slidenum">
              <a:rPr lang="en-US" smtClean="0"/>
              <a:pPr/>
              <a:t>21</a:t>
            </a:fld>
            <a:endParaRPr lang="en-US" dirty="0"/>
          </a:p>
        </p:txBody>
      </p:sp>
    </p:spTree>
    <p:extLst>
      <p:ext uri="{BB962C8B-B14F-4D97-AF65-F5344CB8AC3E}">
        <p14:creationId xmlns:p14="http://schemas.microsoft.com/office/powerpoint/2010/main" val="373157402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Faculty Corner</a:t>
            </a:r>
            <a:endParaRPr lang="en-US" dirty="0"/>
          </a:p>
        </p:txBody>
      </p:sp>
      <p:sp>
        <p:nvSpPr>
          <p:cNvPr id="3" name="Content Placeholder 2"/>
          <p:cNvSpPr>
            <a:spLocks noGrp="1"/>
          </p:cNvSpPr>
          <p:nvPr>
            <p:ph idx="1"/>
          </p:nvPr>
        </p:nvSpPr>
        <p:spPr/>
        <p:txBody>
          <a:bodyPr>
            <a:normAutofit/>
          </a:bodyPr>
          <a:lstStyle/>
          <a:p>
            <a:pPr>
              <a:buClr>
                <a:schemeClr val="bg2"/>
              </a:buClr>
            </a:pPr>
            <a:r>
              <a:rPr lang="en-US" sz="2400" b="1" dirty="0" smtClean="0"/>
              <a:t>Posting Grades</a:t>
            </a:r>
          </a:p>
          <a:p>
            <a:pPr lvl="1">
              <a:buClr>
                <a:schemeClr val="bg2"/>
              </a:buClr>
            </a:pPr>
            <a:r>
              <a:rPr lang="en-US" sz="1400" dirty="0" smtClean="0"/>
              <a:t>The public of </a:t>
            </a:r>
            <a:r>
              <a:rPr lang="en-US" sz="1400" dirty="0"/>
              <a:t>posting of grades either by the student’s name, </a:t>
            </a:r>
            <a:r>
              <a:rPr lang="en-US" sz="1400" dirty="0" err="1"/>
              <a:t>LamarID</a:t>
            </a:r>
            <a:r>
              <a:rPr lang="en-US" sz="1400" dirty="0"/>
              <a:t> number (L#) or social security number (whole or partial), is a violation of </a:t>
            </a:r>
            <a:r>
              <a:rPr lang="en-US" sz="1400" dirty="0" err="1"/>
              <a:t>FERPA</a:t>
            </a:r>
            <a:r>
              <a:rPr lang="en-US" sz="1400" dirty="0"/>
              <a:t>. Even with names obscured, these numeric student identifiers are considered personally identifiable information and therefore violate </a:t>
            </a:r>
            <a:r>
              <a:rPr lang="en-US" sz="1400" dirty="0" err="1"/>
              <a:t>FERPA</a:t>
            </a:r>
            <a:r>
              <a:rPr lang="en-US" sz="1400" dirty="0" smtClean="0"/>
              <a:t>.</a:t>
            </a:r>
          </a:p>
          <a:p>
            <a:pPr lvl="1">
              <a:buClr>
                <a:srgbClr val="FF0000"/>
              </a:buClr>
            </a:pPr>
            <a:r>
              <a:rPr lang="en-US" sz="1400" dirty="0" smtClean="0"/>
              <a:t>NOTE </a:t>
            </a:r>
            <a:r>
              <a:rPr lang="en-US" sz="1400" dirty="0"/>
              <a:t>– Randomly assigned numbers or code words that only the instructor and </a:t>
            </a:r>
            <a:r>
              <a:rPr lang="en-US" sz="1400" dirty="0" smtClean="0"/>
              <a:t>student’s know, </a:t>
            </a:r>
            <a:r>
              <a:rPr lang="en-US" sz="1400" dirty="0"/>
              <a:t>can be used to post grades and are not a violation of </a:t>
            </a:r>
            <a:r>
              <a:rPr lang="en-US" sz="1400" dirty="0" err="1"/>
              <a:t>FERPA</a:t>
            </a:r>
            <a:r>
              <a:rPr lang="en-US" sz="1400" dirty="0"/>
              <a:t>. However, the posting should NOT be in alphabetical </a:t>
            </a:r>
            <a:r>
              <a:rPr lang="en-US" sz="1400" dirty="0" smtClean="0"/>
              <a:t>order</a:t>
            </a:r>
          </a:p>
          <a:p>
            <a:pPr lvl="1">
              <a:buClr>
                <a:srgbClr val="FF0000"/>
              </a:buClr>
            </a:pPr>
            <a:r>
              <a:rPr lang="en-US" sz="1400" dirty="0" smtClean="0"/>
              <a:t>Do not disclose grades or GPA in a letter of recommendation unless the student has given you written consent.</a:t>
            </a:r>
          </a:p>
          <a:p>
            <a:pPr>
              <a:buClr>
                <a:schemeClr val="bg2"/>
              </a:buClr>
              <a:buSzPct val="102000"/>
              <a:buFont typeface="Arial" panose="020B0604020202020204" pitchFamily="34" charset="0"/>
              <a:buChar char="•"/>
            </a:pPr>
            <a:r>
              <a:rPr lang="en-US" sz="2400" b="1" dirty="0" smtClean="0"/>
              <a:t>Returning Assignments and Examinations</a:t>
            </a:r>
            <a:endParaRPr lang="en-US" sz="2400" dirty="0" smtClean="0"/>
          </a:p>
          <a:p>
            <a:pPr lvl="1">
              <a:buClr>
                <a:srgbClr val="FF0000"/>
              </a:buClr>
            </a:pPr>
            <a:r>
              <a:rPr lang="en-US" sz="1400" dirty="0" smtClean="0"/>
              <a:t>It</a:t>
            </a:r>
            <a:r>
              <a:rPr lang="en-US" sz="1400" dirty="0"/>
              <a:t> </a:t>
            </a:r>
            <a:r>
              <a:rPr lang="en-US" sz="1400" dirty="0" smtClean="0"/>
              <a:t>is </a:t>
            </a:r>
            <a:r>
              <a:rPr lang="en-US" sz="1400" dirty="0"/>
              <a:t>a violation of </a:t>
            </a:r>
            <a:r>
              <a:rPr lang="en-US" sz="1400" dirty="0" err="1"/>
              <a:t>FERPA</a:t>
            </a:r>
            <a:r>
              <a:rPr lang="en-US" sz="1400" dirty="0"/>
              <a:t> for faculty to leave graded exams where students can see each others grades and work. Leaving personally identifiable, graded papers or examinations unattended for students to </a:t>
            </a:r>
            <a:r>
              <a:rPr lang="en-US" sz="1400" dirty="0" smtClean="0"/>
              <a:t>view, </a:t>
            </a:r>
            <a:r>
              <a:rPr lang="en-US" sz="1400" dirty="0"/>
              <a:t>is no different from posting grades in the </a:t>
            </a:r>
            <a:r>
              <a:rPr lang="en-US" sz="1400" dirty="0" smtClean="0"/>
              <a:t>hallway. A student’s </a:t>
            </a:r>
            <a:r>
              <a:rPr lang="en-US" sz="1400" dirty="0"/>
              <a:t>right to privacy of education records should be honored at all times</a:t>
            </a:r>
            <a:r>
              <a:rPr lang="en-US" sz="1400" dirty="0" smtClean="0"/>
              <a:t>.</a:t>
            </a:r>
          </a:p>
          <a:p>
            <a:pPr>
              <a:buClr>
                <a:srgbClr val="FF0000"/>
              </a:buClr>
              <a:buSzPct val="102000"/>
            </a:pPr>
            <a:endParaRPr lang="en-US" sz="1800" dirty="0" smtClean="0"/>
          </a:p>
          <a:p>
            <a:pPr marL="82296" indent="0">
              <a:buClr>
                <a:srgbClr val="FF0000"/>
              </a:buClr>
              <a:buSzPct val="102000"/>
              <a:buNone/>
            </a:pPr>
            <a:endParaRPr lang="en-US" sz="1800" dirty="0" smtClean="0"/>
          </a:p>
          <a:p>
            <a:pPr>
              <a:buSzPct val="90000"/>
            </a:pPr>
            <a:endParaRPr lang="en-US" sz="1800" dirty="0" smtClean="0"/>
          </a:p>
          <a:p>
            <a:pPr lvl="1"/>
            <a:endParaRPr lang="en-US" sz="1400" dirty="0"/>
          </a:p>
          <a:p>
            <a:pPr lvl="1"/>
            <a:endParaRPr lang="en-US" sz="1400" dirty="0"/>
          </a:p>
          <a:p>
            <a:pPr lvl="1"/>
            <a:endParaRPr lang="en-US" sz="1400" dirty="0" smtClean="0"/>
          </a:p>
          <a:p>
            <a:pPr lvl="1"/>
            <a:endParaRPr lang="en-US" sz="1400" dirty="0" smtClean="0"/>
          </a:p>
          <a:p>
            <a:pPr lvl="1"/>
            <a:endParaRPr lang="en-US" sz="1400" b="1" dirty="0" smtClean="0"/>
          </a:p>
          <a:p>
            <a:pPr marL="402336" lvl="1" indent="0">
              <a:buNone/>
            </a:pPr>
            <a:endParaRPr lang="en-US" sz="1000" b="1" dirty="0" smtClean="0"/>
          </a:p>
          <a:p>
            <a:pPr marL="402336" lvl="1" indent="0">
              <a:buNone/>
            </a:pPr>
            <a:endParaRPr lang="en-US" sz="1000" b="1" dirty="0"/>
          </a:p>
        </p:txBody>
      </p:sp>
      <p:sp>
        <p:nvSpPr>
          <p:cNvPr id="6" name="Date Placeholder 5"/>
          <p:cNvSpPr>
            <a:spLocks noGrp="1"/>
          </p:cNvSpPr>
          <p:nvPr>
            <p:ph type="dt" sz="half" idx="10"/>
          </p:nvPr>
        </p:nvSpPr>
        <p:spPr>
          <a:xfrm>
            <a:off x="5486400" y="6305550"/>
            <a:ext cx="2133600" cy="476250"/>
          </a:xfrm>
        </p:spPr>
        <p:txBody>
          <a:bodyPr/>
          <a:lstStyle/>
          <a:p>
            <a:r>
              <a:rPr lang="en-US" dirty="0" smtClean="0"/>
              <a:t>09-01-2016</a:t>
            </a:r>
            <a:endParaRPr lang="en-US" dirty="0"/>
          </a:p>
        </p:txBody>
      </p:sp>
      <p:sp>
        <p:nvSpPr>
          <p:cNvPr id="8" name="Slide Number Placeholder 7"/>
          <p:cNvSpPr>
            <a:spLocks noGrp="1"/>
          </p:cNvSpPr>
          <p:nvPr>
            <p:ph type="sldNum" sz="quarter" idx="12"/>
          </p:nvPr>
        </p:nvSpPr>
        <p:spPr/>
        <p:txBody>
          <a:bodyPr/>
          <a:lstStyle/>
          <a:p>
            <a:fld id="{8903DA1D-CFD6-472A-A3E2-1942C0C57A91}" type="slidenum">
              <a:rPr lang="en-US" smtClean="0"/>
              <a:pPr/>
              <a:t>22</a:t>
            </a:fld>
            <a:endParaRPr lang="en-US" dirty="0"/>
          </a:p>
        </p:txBody>
      </p:sp>
    </p:spTree>
    <p:extLst>
      <p:ext uri="{BB962C8B-B14F-4D97-AF65-F5344CB8AC3E}">
        <p14:creationId xmlns:p14="http://schemas.microsoft.com/office/powerpoint/2010/main" val="28826650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t>The Faculty </a:t>
            </a:r>
            <a:r>
              <a:rPr lang="en-US" sz="3600" dirty="0" smtClean="0"/>
              <a:t>Corner Cont.</a:t>
            </a:r>
            <a:endParaRPr lang="en-US" sz="3600" dirty="0"/>
          </a:p>
        </p:txBody>
      </p:sp>
      <p:sp>
        <p:nvSpPr>
          <p:cNvPr id="3" name="Content Placeholder 2"/>
          <p:cNvSpPr>
            <a:spLocks noGrp="1"/>
          </p:cNvSpPr>
          <p:nvPr>
            <p:ph idx="1"/>
          </p:nvPr>
        </p:nvSpPr>
        <p:spPr>
          <a:xfrm>
            <a:off x="1435608" y="1371600"/>
            <a:ext cx="7498080" cy="4876800"/>
          </a:xfrm>
        </p:spPr>
        <p:txBody>
          <a:bodyPr>
            <a:normAutofit fontScale="92500" lnSpcReduction="20000"/>
          </a:bodyPr>
          <a:lstStyle/>
          <a:p>
            <a:pPr>
              <a:buClr>
                <a:srgbClr val="FF0000"/>
              </a:buClr>
            </a:pPr>
            <a:r>
              <a:rPr lang="en-US" sz="3000" dirty="0" smtClean="0"/>
              <a:t>Miscellaneous</a:t>
            </a:r>
          </a:p>
          <a:p>
            <a:pPr lvl="1">
              <a:lnSpc>
                <a:spcPct val="80000"/>
              </a:lnSpc>
              <a:buClr>
                <a:srgbClr val="FF0000"/>
              </a:buClr>
            </a:pPr>
            <a:r>
              <a:rPr lang="en-US" sz="1900" dirty="0" smtClean="0"/>
              <a:t>Never use your personal email to send information to students (only use your official Lamar University email)</a:t>
            </a:r>
          </a:p>
          <a:p>
            <a:pPr lvl="1">
              <a:buClr>
                <a:srgbClr val="FF0000"/>
              </a:buClr>
            </a:pPr>
            <a:r>
              <a:rPr lang="en-US" sz="1900" dirty="0" smtClean="0"/>
              <a:t>Never send </a:t>
            </a:r>
            <a:r>
              <a:rPr lang="en-US" sz="1900" dirty="0" err="1" smtClean="0"/>
              <a:t>L#s</a:t>
            </a:r>
            <a:r>
              <a:rPr lang="en-US" sz="1900" dirty="0" smtClean="0"/>
              <a:t> to anyone but the student to whom it belongs </a:t>
            </a:r>
          </a:p>
          <a:p>
            <a:pPr lvl="1">
              <a:lnSpc>
                <a:spcPct val="80000"/>
              </a:lnSpc>
              <a:buClr>
                <a:srgbClr val="FF0000"/>
              </a:buClr>
            </a:pPr>
            <a:r>
              <a:rPr lang="en-US" sz="1900" dirty="0" smtClean="0"/>
              <a:t>If you are teaching more than one class/section and you have one or more students who have a “directory hold” in your class, then you may NOT combine your classes on Blackboard or anyplace else for sharing purposes</a:t>
            </a:r>
          </a:p>
          <a:p>
            <a:pPr lvl="1">
              <a:buClr>
                <a:srgbClr val="FF0000"/>
              </a:buClr>
            </a:pPr>
            <a:r>
              <a:rPr lang="en-US" sz="1900" dirty="0" smtClean="0"/>
              <a:t>Never post any grades on Facebook, etc.</a:t>
            </a:r>
          </a:p>
          <a:p>
            <a:pPr lvl="1">
              <a:lnSpc>
                <a:spcPct val="80000"/>
              </a:lnSpc>
              <a:buClr>
                <a:srgbClr val="FF0000"/>
              </a:buClr>
            </a:pPr>
            <a:r>
              <a:rPr lang="en-US" sz="1900" dirty="0" smtClean="0"/>
              <a:t>Only look up your own students – they are the only ones you have a legitimate interest in looking up</a:t>
            </a:r>
          </a:p>
          <a:p>
            <a:pPr lvl="1">
              <a:lnSpc>
                <a:spcPct val="80000"/>
              </a:lnSpc>
              <a:buClr>
                <a:srgbClr val="FF0000"/>
              </a:buClr>
            </a:pPr>
            <a:r>
              <a:rPr lang="en-US" sz="1900" dirty="0" smtClean="0"/>
              <a:t>NEVER look up information on family members, or friends (unless they are students you have a legitimate interest in looking up) – this is a direct violation of Lamar University security policy</a:t>
            </a:r>
          </a:p>
          <a:p>
            <a:pPr lvl="1">
              <a:lnSpc>
                <a:spcPct val="80000"/>
              </a:lnSpc>
              <a:buClr>
                <a:srgbClr val="FF0000"/>
              </a:buClr>
            </a:pPr>
            <a:r>
              <a:rPr lang="en-US" sz="1900" dirty="0" smtClean="0"/>
              <a:t>You may only look up yourself using Self-Service Banner (</a:t>
            </a:r>
            <a:r>
              <a:rPr lang="en-US" sz="1900" dirty="0" err="1" smtClean="0"/>
              <a:t>SSB</a:t>
            </a:r>
            <a:r>
              <a:rPr lang="en-US" sz="1900" dirty="0" smtClean="0"/>
              <a:t>). Looking up yourself in Internet Native Banner (</a:t>
            </a:r>
            <a:r>
              <a:rPr lang="en-US" sz="1900" dirty="0" err="1" smtClean="0"/>
              <a:t>INB</a:t>
            </a:r>
            <a:r>
              <a:rPr lang="en-US" sz="1900" dirty="0" smtClean="0"/>
              <a:t>), </a:t>
            </a:r>
            <a:r>
              <a:rPr lang="en-US" sz="1900" dirty="0" err="1" smtClean="0"/>
              <a:t>Xtender</a:t>
            </a:r>
            <a:r>
              <a:rPr lang="en-US" sz="1900" dirty="0" smtClean="0"/>
              <a:t>, paper files, </a:t>
            </a:r>
            <a:r>
              <a:rPr lang="en-US" sz="1900" dirty="0" err="1" smtClean="0"/>
              <a:t>etc</a:t>
            </a:r>
            <a:r>
              <a:rPr lang="en-US" sz="1900" dirty="0" smtClean="0"/>
              <a:t>, is a direct violation of Lamar University security policy.</a:t>
            </a:r>
          </a:p>
          <a:p>
            <a:pPr lvl="1">
              <a:lnSpc>
                <a:spcPct val="80000"/>
              </a:lnSpc>
              <a:buClr>
                <a:srgbClr val="FF0000"/>
              </a:buClr>
            </a:pPr>
            <a:r>
              <a:rPr lang="en-US" sz="1900" dirty="0" smtClean="0"/>
              <a:t>Do not leave your desktop PC unattended while you are logged into the student information system.</a:t>
            </a:r>
          </a:p>
          <a:p>
            <a:pPr lvl="1">
              <a:lnSpc>
                <a:spcPct val="80000"/>
              </a:lnSpc>
              <a:buClr>
                <a:srgbClr val="FF0000"/>
              </a:buClr>
            </a:pPr>
            <a:r>
              <a:rPr lang="en-US" sz="1900" dirty="0" smtClean="0"/>
              <a:t>Do not release directory information until you have checked to make sure the student has not placed a confidential hold on their account.</a:t>
            </a:r>
          </a:p>
          <a:p>
            <a:pPr marL="402336" lvl="1" indent="0">
              <a:buClr>
                <a:srgbClr val="FF0000"/>
              </a:buClr>
              <a:buNone/>
            </a:pPr>
            <a:endParaRPr lang="en-US" sz="2000" dirty="0"/>
          </a:p>
        </p:txBody>
      </p:sp>
      <p:sp>
        <p:nvSpPr>
          <p:cNvPr id="6" name="Date Placeholder 5"/>
          <p:cNvSpPr>
            <a:spLocks noGrp="1"/>
          </p:cNvSpPr>
          <p:nvPr>
            <p:ph type="dt" sz="half" idx="10"/>
          </p:nvPr>
        </p:nvSpPr>
        <p:spPr>
          <a:xfrm>
            <a:off x="5486400" y="6305550"/>
            <a:ext cx="2133600" cy="476250"/>
          </a:xfrm>
        </p:spPr>
        <p:txBody>
          <a:bodyPr/>
          <a:lstStyle/>
          <a:p>
            <a:r>
              <a:rPr lang="en-US" dirty="0" smtClean="0"/>
              <a:t>09-01-2016</a:t>
            </a:r>
            <a:endParaRPr lang="en-US" dirty="0"/>
          </a:p>
        </p:txBody>
      </p:sp>
      <p:sp>
        <p:nvSpPr>
          <p:cNvPr id="8" name="Slide Number Placeholder 7"/>
          <p:cNvSpPr>
            <a:spLocks noGrp="1"/>
          </p:cNvSpPr>
          <p:nvPr>
            <p:ph type="sldNum" sz="quarter" idx="12"/>
          </p:nvPr>
        </p:nvSpPr>
        <p:spPr/>
        <p:txBody>
          <a:bodyPr/>
          <a:lstStyle/>
          <a:p>
            <a:fld id="{8903DA1D-CFD6-472A-A3E2-1942C0C57A91}" type="slidenum">
              <a:rPr lang="en-US" smtClean="0"/>
              <a:pPr/>
              <a:t>23</a:t>
            </a:fld>
            <a:endParaRPr lang="en-US" dirty="0"/>
          </a:p>
        </p:txBody>
      </p:sp>
    </p:spTree>
    <p:extLst>
      <p:ext uri="{BB962C8B-B14F-4D97-AF65-F5344CB8AC3E}">
        <p14:creationId xmlns:p14="http://schemas.microsoft.com/office/powerpoint/2010/main" val="239908200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Staff Notes</a:t>
            </a:r>
            <a:endParaRPr lang="en-US" dirty="0"/>
          </a:p>
        </p:txBody>
      </p:sp>
      <p:sp>
        <p:nvSpPr>
          <p:cNvPr id="3" name="Content Placeholder 2"/>
          <p:cNvSpPr>
            <a:spLocks noGrp="1"/>
          </p:cNvSpPr>
          <p:nvPr>
            <p:ph idx="1"/>
          </p:nvPr>
        </p:nvSpPr>
        <p:spPr>
          <a:xfrm>
            <a:off x="1435608" y="1295400"/>
            <a:ext cx="7498080" cy="5410200"/>
          </a:xfrm>
        </p:spPr>
        <p:txBody>
          <a:bodyPr>
            <a:normAutofit lnSpcReduction="10000"/>
          </a:bodyPr>
          <a:lstStyle/>
          <a:p>
            <a:pPr>
              <a:buClr>
                <a:srgbClr val="FF0000"/>
              </a:buClr>
            </a:pPr>
            <a:r>
              <a:rPr lang="en-US" dirty="0" smtClean="0"/>
              <a:t>Miscellaneous</a:t>
            </a:r>
          </a:p>
          <a:p>
            <a:pPr lvl="1">
              <a:lnSpc>
                <a:spcPct val="80000"/>
              </a:lnSpc>
              <a:buClr>
                <a:srgbClr val="FF0000"/>
              </a:buClr>
            </a:pPr>
            <a:r>
              <a:rPr lang="en-US" sz="2000" dirty="0"/>
              <a:t>Never use your personal email to send information to students (only use your official Lamar University email)</a:t>
            </a:r>
          </a:p>
          <a:p>
            <a:pPr lvl="1">
              <a:buClr>
                <a:srgbClr val="FF0000"/>
              </a:buClr>
            </a:pPr>
            <a:r>
              <a:rPr lang="en-US" sz="2000" dirty="0" smtClean="0"/>
              <a:t>Never send L#s to anyone but the student it belongs to</a:t>
            </a:r>
          </a:p>
          <a:p>
            <a:pPr lvl="1">
              <a:lnSpc>
                <a:spcPct val="80000"/>
              </a:lnSpc>
              <a:buClr>
                <a:srgbClr val="FF0000"/>
              </a:buClr>
            </a:pPr>
            <a:r>
              <a:rPr lang="en-US" sz="2000" dirty="0" smtClean="0"/>
              <a:t>Only look up students you have a legitimate educational interest in looking up</a:t>
            </a:r>
          </a:p>
          <a:p>
            <a:pPr lvl="1">
              <a:lnSpc>
                <a:spcPct val="80000"/>
              </a:lnSpc>
              <a:buClr>
                <a:srgbClr val="FF0000"/>
              </a:buClr>
            </a:pPr>
            <a:r>
              <a:rPr lang="en-US" sz="2000" dirty="0" smtClean="0"/>
              <a:t>NEVER look up information on family members or </a:t>
            </a:r>
            <a:r>
              <a:rPr lang="en-US" sz="2000" dirty="0"/>
              <a:t>friends (unless they are students you have a legitimate </a:t>
            </a:r>
            <a:r>
              <a:rPr lang="en-US" sz="2000" dirty="0" smtClean="0"/>
              <a:t>educational interest </a:t>
            </a:r>
            <a:r>
              <a:rPr lang="en-US" sz="2000" dirty="0"/>
              <a:t>in looking up) </a:t>
            </a:r>
            <a:r>
              <a:rPr lang="en-US" sz="2000" dirty="0" smtClean="0"/>
              <a:t>– this is a direct violation of Lamar University security policy</a:t>
            </a:r>
          </a:p>
          <a:p>
            <a:pPr lvl="1">
              <a:lnSpc>
                <a:spcPct val="80000"/>
              </a:lnSpc>
              <a:buClr>
                <a:srgbClr val="FF0000"/>
              </a:buClr>
            </a:pPr>
            <a:r>
              <a:rPr lang="en-US" sz="2000" dirty="0"/>
              <a:t>You may only look up yourself using Self-Service Banner (</a:t>
            </a:r>
            <a:r>
              <a:rPr lang="en-US" sz="2000" dirty="0" err="1"/>
              <a:t>SSB</a:t>
            </a:r>
            <a:r>
              <a:rPr lang="en-US" sz="2000" dirty="0"/>
              <a:t>). Looking up yourself in Internet Native Banner (</a:t>
            </a:r>
            <a:r>
              <a:rPr lang="en-US" sz="2000" dirty="0" err="1"/>
              <a:t>INB</a:t>
            </a:r>
            <a:r>
              <a:rPr lang="en-US" sz="2000" dirty="0"/>
              <a:t>), </a:t>
            </a:r>
            <a:r>
              <a:rPr lang="en-US" sz="2000" dirty="0" err="1"/>
              <a:t>Xtender</a:t>
            </a:r>
            <a:r>
              <a:rPr lang="en-US" sz="2000" dirty="0"/>
              <a:t>, paper files, </a:t>
            </a:r>
            <a:r>
              <a:rPr lang="en-US" sz="2000" dirty="0" err="1"/>
              <a:t>etc</a:t>
            </a:r>
            <a:r>
              <a:rPr lang="en-US" sz="2000" dirty="0"/>
              <a:t>, is a direct violation of Lamar University security </a:t>
            </a:r>
            <a:r>
              <a:rPr lang="en-US" sz="2000" dirty="0" smtClean="0"/>
              <a:t>policy.</a:t>
            </a:r>
          </a:p>
          <a:p>
            <a:pPr lvl="1">
              <a:lnSpc>
                <a:spcPct val="80000"/>
              </a:lnSpc>
              <a:buClr>
                <a:srgbClr val="FF0000"/>
              </a:buClr>
            </a:pPr>
            <a:r>
              <a:rPr lang="en-US" sz="2000" dirty="0"/>
              <a:t>Do not leave your desktop PC unattended while you are logged into the student information system</a:t>
            </a:r>
            <a:r>
              <a:rPr lang="en-US" sz="2000" dirty="0" smtClean="0"/>
              <a:t>.</a:t>
            </a:r>
          </a:p>
          <a:p>
            <a:pPr lvl="1">
              <a:lnSpc>
                <a:spcPct val="80000"/>
              </a:lnSpc>
              <a:buClr>
                <a:srgbClr val="FF0000"/>
              </a:buClr>
            </a:pPr>
            <a:r>
              <a:rPr lang="en-US" sz="2000" dirty="0"/>
              <a:t>Do not release directory information until you have checked to make sure the student has not placed a confidential hold on their account.</a:t>
            </a:r>
          </a:p>
          <a:p>
            <a:pPr marL="402336" lvl="1" indent="0">
              <a:lnSpc>
                <a:spcPct val="80000"/>
              </a:lnSpc>
              <a:buClr>
                <a:srgbClr val="FF0000"/>
              </a:buClr>
              <a:buNone/>
            </a:pPr>
            <a:endParaRPr lang="en-US" sz="2000" dirty="0"/>
          </a:p>
          <a:p>
            <a:pPr lvl="1">
              <a:lnSpc>
                <a:spcPct val="80000"/>
              </a:lnSpc>
              <a:buClr>
                <a:srgbClr val="FF0000"/>
              </a:buClr>
            </a:pPr>
            <a:endParaRPr lang="en-US" sz="2000" dirty="0"/>
          </a:p>
          <a:p>
            <a:pPr marL="402336" lvl="1" indent="0">
              <a:buClr>
                <a:srgbClr val="FF0000"/>
              </a:buClr>
              <a:buNone/>
            </a:pPr>
            <a:endParaRPr lang="en-US" sz="2000" dirty="0" smtClean="0"/>
          </a:p>
          <a:p>
            <a:pPr marL="402336" lvl="1" indent="0">
              <a:buClr>
                <a:srgbClr val="FF0000"/>
              </a:buClr>
              <a:buNone/>
            </a:pPr>
            <a:endParaRPr lang="en-US" sz="2000" dirty="0"/>
          </a:p>
        </p:txBody>
      </p:sp>
      <p:sp>
        <p:nvSpPr>
          <p:cNvPr id="6" name="Date Placeholder 5"/>
          <p:cNvSpPr>
            <a:spLocks noGrp="1"/>
          </p:cNvSpPr>
          <p:nvPr>
            <p:ph type="dt" sz="half" idx="10"/>
          </p:nvPr>
        </p:nvSpPr>
        <p:spPr>
          <a:xfrm>
            <a:off x="5486400" y="6305550"/>
            <a:ext cx="2133600" cy="476250"/>
          </a:xfrm>
        </p:spPr>
        <p:txBody>
          <a:bodyPr/>
          <a:lstStyle/>
          <a:p>
            <a:r>
              <a:rPr lang="en-US" dirty="0" smtClean="0"/>
              <a:t>09-01-2016</a:t>
            </a:r>
            <a:endParaRPr lang="en-US" dirty="0"/>
          </a:p>
        </p:txBody>
      </p:sp>
      <p:sp>
        <p:nvSpPr>
          <p:cNvPr id="8" name="Slide Number Placeholder 7"/>
          <p:cNvSpPr>
            <a:spLocks noGrp="1"/>
          </p:cNvSpPr>
          <p:nvPr>
            <p:ph type="sldNum" sz="quarter" idx="12"/>
          </p:nvPr>
        </p:nvSpPr>
        <p:spPr/>
        <p:txBody>
          <a:bodyPr/>
          <a:lstStyle/>
          <a:p>
            <a:fld id="{8903DA1D-CFD6-472A-A3E2-1942C0C57A91}" type="slidenum">
              <a:rPr lang="en-US" smtClean="0"/>
              <a:pPr/>
              <a:t>24</a:t>
            </a:fld>
            <a:endParaRPr lang="en-US" dirty="0"/>
          </a:p>
        </p:txBody>
      </p:sp>
    </p:spTree>
    <p:extLst>
      <p:ext uri="{BB962C8B-B14F-4D97-AF65-F5344CB8AC3E}">
        <p14:creationId xmlns:p14="http://schemas.microsoft.com/office/powerpoint/2010/main" val="49743645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Review	</a:t>
            </a:r>
            <a:endParaRPr lang="en-US" dirty="0"/>
          </a:p>
        </p:txBody>
      </p:sp>
      <p:sp>
        <p:nvSpPr>
          <p:cNvPr id="3" name="Content Placeholder 2"/>
          <p:cNvSpPr>
            <a:spLocks noGrp="1"/>
          </p:cNvSpPr>
          <p:nvPr>
            <p:ph idx="1"/>
          </p:nvPr>
        </p:nvSpPr>
        <p:spPr/>
        <p:txBody>
          <a:bodyPr/>
          <a:lstStyle/>
          <a:p>
            <a:pPr>
              <a:buNone/>
            </a:pPr>
            <a:r>
              <a:rPr lang="en-US" dirty="0" smtClean="0"/>
              <a:t>  </a:t>
            </a:r>
          </a:p>
          <a:p>
            <a:pPr>
              <a:buNone/>
            </a:pPr>
            <a:endParaRPr lang="en-US" dirty="0" smtClean="0"/>
          </a:p>
          <a:p>
            <a:pPr>
              <a:buNone/>
            </a:pPr>
            <a:r>
              <a:rPr lang="en-US" dirty="0" smtClean="0"/>
              <a:t>	Let’s look at some potential scenarios you may encounter…</a:t>
            </a:r>
            <a:endParaRPr lang="en-US" dirty="0"/>
          </a:p>
        </p:txBody>
      </p:sp>
      <p:sp>
        <p:nvSpPr>
          <p:cNvPr id="6" name="Date Placeholder 5"/>
          <p:cNvSpPr>
            <a:spLocks noGrp="1"/>
          </p:cNvSpPr>
          <p:nvPr>
            <p:ph type="dt" sz="half" idx="10"/>
          </p:nvPr>
        </p:nvSpPr>
        <p:spPr>
          <a:xfrm>
            <a:off x="5486400" y="6305550"/>
            <a:ext cx="2133600" cy="476250"/>
          </a:xfrm>
        </p:spPr>
        <p:txBody>
          <a:bodyPr/>
          <a:lstStyle/>
          <a:p>
            <a:r>
              <a:rPr lang="en-US" dirty="0" smtClean="0"/>
              <a:t>09-01-2016</a:t>
            </a:r>
            <a:endParaRPr lang="en-US" dirty="0"/>
          </a:p>
        </p:txBody>
      </p:sp>
      <p:sp>
        <p:nvSpPr>
          <p:cNvPr id="8" name="Slide Number Placeholder 7"/>
          <p:cNvSpPr>
            <a:spLocks noGrp="1"/>
          </p:cNvSpPr>
          <p:nvPr>
            <p:ph type="sldNum" sz="quarter" idx="12"/>
          </p:nvPr>
        </p:nvSpPr>
        <p:spPr/>
        <p:txBody>
          <a:bodyPr/>
          <a:lstStyle/>
          <a:p>
            <a:fld id="{8903DA1D-CFD6-472A-A3E2-1942C0C57A91}" type="slidenum">
              <a:rPr lang="en-US" smtClean="0"/>
              <a:pPr/>
              <a:t>25</a:t>
            </a:fld>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Scenario No. 1</a:t>
            </a:r>
            <a:endParaRPr lang="en-US" sz="3600" dirty="0"/>
          </a:p>
        </p:txBody>
      </p:sp>
      <p:sp>
        <p:nvSpPr>
          <p:cNvPr id="3" name="Content Placeholder 2"/>
          <p:cNvSpPr>
            <a:spLocks noGrp="1"/>
          </p:cNvSpPr>
          <p:nvPr>
            <p:ph idx="1"/>
          </p:nvPr>
        </p:nvSpPr>
        <p:spPr/>
        <p:txBody>
          <a:bodyPr/>
          <a:lstStyle/>
          <a:p>
            <a:pPr>
              <a:buNone/>
            </a:pPr>
            <a:r>
              <a:rPr lang="en-US" dirty="0" smtClean="0"/>
              <a:t>	</a:t>
            </a:r>
          </a:p>
          <a:p>
            <a:pPr>
              <a:buNone/>
            </a:pPr>
            <a:r>
              <a:rPr lang="en-US" dirty="0" smtClean="0"/>
              <a:t>	A special agent with the FBI arrives at your office with a subpoena for a student’s education records. In your opinion, the subpoena looks legitimate. The agent says he needs the information immediately. Should you provide him with the education records? - NO</a:t>
            </a:r>
            <a:endParaRPr lang="en-US" dirty="0"/>
          </a:p>
        </p:txBody>
      </p:sp>
      <p:sp>
        <p:nvSpPr>
          <p:cNvPr id="6" name="Date Placeholder 5"/>
          <p:cNvSpPr>
            <a:spLocks noGrp="1"/>
          </p:cNvSpPr>
          <p:nvPr>
            <p:ph type="dt" sz="half" idx="10"/>
          </p:nvPr>
        </p:nvSpPr>
        <p:spPr>
          <a:xfrm>
            <a:off x="5486400" y="6305550"/>
            <a:ext cx="2133600" cy="476250"/>
          </a:xfrm>
        </p:spPr>
        <p:txBody>
          <a:bodyPr/>
          <a:lstStyle/>
          <a:p>
            <a:r>
              <a:rPr lang="en-US" dirty="0" smtClean="0"/>
              <a:t>09-01-2016</a:t>
            </a:r>
            <a:endParaRPr lang="en-US" dirty="0"/>
          </a:p>
        </p:txBody>
      </p:sp>
      <p:sp>
        <p:nvSpPr>
          <p:cNvPr id="8" name="Slide Number Placeholder 7"/>
          <p:cNvSpPr>
            <a:spLocks noGrp="1"/>
          </p:cNvSpPr>
          <p:nvPr>
            <p:ph type="sldNum" sz="quarter" idx="12"/>
          </p:nvPr>
        </p:nvSpPr>
        <p:spPr/>
        <p:txBody>
          <a:bodyPr/>
          <a:lstStyle/>
          <a:p>
            <a:fld id="{8903DA1D-CFD6-472A-A3E2-1942C0C57A91}" type="slidenum">
              <a:rPr lang="en-US" smtClean="0"/>
              <a:pPr/>
              <a:t>26</a:t>
            </a:fld>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Scenario No. 2</a:t>
            </a:r>
            <a:endParaRPr lang="en-US" dirty="0"/>
          </a:p>
        </p:txBody>
      </p:sp>
      <p:sp>
        <p:nvSpPr>
          <p:cNvPr id="3" name="Content Placeholder 2"/>
          <p:cNvSpPr>
            <a:spLocks noGrp="1"/>
          </p:cNvSpPr>
          <p:nvPr>
            <p:ph idx="1"/>
          </p:nvPr>
        </p:nvSpPr>
        <p:spPr/>
        <p:txBody>
          <a:bodyPr>
            <a:normAutofit/>
          </a:bodyPr>
          <a:lstStyle/>
          <a:p>
            <a:endParaRPr lang="en-US" dirty="0" smtClean="0"/>
          </a:p>
          <a:p>
            <a:pPr>
              <a:buNone/>
            </a:pPr>
            <a:r>
              <a:rPr lang="en-US" dirty="0" smtClean="0"/>
              <a:t>	You receive a visit from a student’s parent requesting the student’s class schedule/attendance records because there is an “emergency”.  The parent cannot reach the student but needs your help. Can you give the parent the class schedule/attendance information? - NO</a:t>
            </a:r>
            <a:endParaRPr lang="en-US" dirty="0"/>
          </a:p>
        </p:txBody>
      </p:sp>
      <p:sp>
        <p:nvSpPr>
          <p:cNvPr id="6" name="Date Placeholder 5"/>
          <p:cNvSpPr>
            <a:spLocks noGrp="1"/>
          </p:cNvSpPr>
          <p:nvPr>
            <p:ph type="dt" sz="half" idx="10"/>
          </p:nvPr>
        </p:nvSpPr>
        <p:spPr>
          <a:xfrm>
            <a:off x="5486400" y="6305550"/>
            <a:ext cx="2133600" cy="476250"/>
          </a:xfrm>
        </p:spPr>
        <p:txBody>
          <a:bodyPr/>
          <a:lstStyle/>
          <a:p>
            <a:r>
              <a:rPr lang="en-US" dirty="0" smtClean="0"/>
              <a:t>09-01-2016</a:t>
            </a:r>
            <a:endParaRPr lang="en-US" dirty="0"/>
          </a:p>
        </p:txBody>
      </p:sp>
      <p:sp>
        <p:nvSpPr>
          <p:cNvPr id="8" name="Slide Number Placeholder 7"/>
          <p:cNvSpPr>
            <a:spLocks noGrp="1"/>
          </p:cNvSpPr>
          <p:nvPr>
            <p:ph type="sldNum" sz="quarter" idx="12"/>
          </p:nvPr>
        </p:nvSpPr>
        <p:spPr/>
        <p:txBody>
          <a:bodyPr/>
          <a:lstStyle/>
          <a:p>
            <a:fld id="{8903DA1D-CFD6-472A-A3E2-1942C0C57A91}" type="slidenum">
              <a:rPr lang="en-US" smtClean="0"/>
              <a:pPr/>
              <a:t>27</a:t>
            </a:fld>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Scenario No. 3</a:t>
            </a:r>
            <a:endParaRPr lang="en-US" sz="3600" dirty="0"/>
          </a:p>
        </p:txBody>
      </p:sp>
      <p:sp>
        <p:nvSpPr>
          <p:cNvPr id="3" name="Content Placeholder 2"/>
          <p:cNvSpPr>
            <a:spLocks noGrp="1"/>
          </p:cNvSpPr>
          <p:nvPr>
            <p:ph idx="1"/>
          </p:nvPr>
        </p:nvSpPr>
        <p:spPr/>
        <p:txBody>
          <a:bodyPr>
            <a:normAutofit lnSpcReduction="10000"/>
          </a:bodyPr>
          <a:lstStyle/>
          <a:p>
            <a:endParaRPr lang="en-US" dirty="0" smtClean="0"/>
          </a:p>
          <a:p>
            <a:pPr>
              <a:buNone/>
            </a:pPr>
            <a:r>
              <a:rPr lang="en-US" dirty="0" smtClean="0"/>
              <a:t>	A parent comes to your office with her child who is an enrolled student at </a:t>
            </a:r>
          </a:p>
          <a:p>
            <a:pPr>
              <a:buNone/>
            </a:pPr>
            <a:r>
              <a:rPr lang="en-US" dirty="0"/>
              <a:t>	</a:t>
            </a:r>
            <a:r>
              <a:rPr lang="en-US" dirty="0" smtClean="0"/>
              <a:t>Lamar University. The student gives permission for you to discuss the student’s financial aid with the parent. The parent wants a print-out of the student’s financial aid. The student consents. Can you provide the financial-aid print-out to the parent? - YES</a:t>
            </a:r>
          </a:p>
          <a:p>
            <a:pPr>
              <a:buNone/>
            </a:pPr>
            <a:endParaRPr lang="en-US" dirty="0"/>
          </a:p>
        </p:txBody>
      </p:sp>
      <p:sp>
        <p:nvSpPr>
          <p:cNvPr id="6" name="Date Placeholder 5"/>
          <p:cNvSpPr>
            <a:spLocks noGrp="1"/>
          </p:cNvSpPr>
          <p:nvPr>
            <p:ph type="dt" sz="half" idx="10"/>
          </p:nvPr>
        </p:nvSpPr>
        <p:spPr>
          <a:xfrm>
            <a:off x="5486400" y="6305550"/>
            <a:ext cx="2130552" cy="476250"/>
          </a:xfrm>
        </p:spPr>
        <p:txBody>
          <a:bodyPr/>
          <a:lstStyle/>
          <a:p>
            <a:r>
              <a:rPr lang="en-US" dirty="0" smtClean="0"/>
              <a:t>09-01-2016</a:t>
            </a:r>
            <a:endParaRPr lang="en-US" dirty="0"/>
          </a:p>
        </p:txBody>
      </p:sp>
      <p:sp>
        <p:nvSpPr>
          <p:cNvPr id="8" name="Slide Number Placeholder 7"/>
          <p:cNvSpPr>
            <a:spLocks noGrp="1"/>
          </p:cNvSpPr>
          <p:nvPr>
            <p:ph type="sldNum" sz="quarter" idx="12"/>
          </p:nvPr>
        </p:nvSpPr>
        <p:spPr/>
        <p:txBody>
          <a:bodyPr/>
          <a:lstStyle/>
          <a:p>
            <a:fld id="{8903DA1D-CFD6-472A-A3E2-1942C0C57A91}" type="slidenum">
              <a:rPr lang="en-US" smtClean="0"/>
              <a:pPr/>
              <a:t>28</a:t>
            </a:fld>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Scenario No. 4</a:t>
            </a:r>
            <a:endParaRPr lang="en-US" sz="3600" dirty="0"/>
          </a:p>
        </p:txBody>
      </p:sp>
      <p:sp>
        <p:nvSpPr>
          <p:cNvPr id="3" name="Content Placeholder 2"/>
          <p:cNvSpPr>
            <a:spLocks noGrp="1"/>
          </p:cNvSpPr>
          <p:nvPr>
            <p:ph idx="1"/>
          </p:nvPr>
        </p:nvSpPr>
        <p:spPr/>
        <p:txBody>
          <a:bodyPr>
            <a:normAutofit/>
          </a:bodyPr>
          <a:lstStyle/>
          <a:p>
            <a:pPr>
              <a:buNone/>
            </a:pPr>
            <a:endParaRPr lang="en-US" dirty="0" smtClean="0"/>
          </a:p>
          <a:p>
            <a:pPr>
              <a:buNone/>
            </a:pPr>
            <a:r>
              <a:rPr lang="en-US" dirty="0" smtClean="0"/>
              <a:t>	You receive a call from a student’s parent indicating that grade information is needed so they can get the student’s auto insurance discount. The parent cannot reach the student but needs your help. Should you provide the requested information? - NO</a:t>
            </a:r>
            <a:endParaRPr lang="en-US" dirty="0"/>
          </a:p>
        </p:txBody>
      </p:sp>
      <p:sp>
        <p:nvSpPr>
          <p:cNvPr id="6" name="Date Placeholder 5"/>
          <p:cNvSpPr>
            <a:spLocks noGrp="1"/>
          </p:cNvSpPr>
          <p:nvPr>
            <p:ph type="dt" sz="half" idx="10"/>
          </p:nvPr>
        </p:nvSpPr>
        <p:spPr>
          <a:xfrm>
            <a:off x="5486400" y="6305550"/>
            <a:ext cx="2133600" cy="476250"/>
          </a:xfrm>
        </p:spPr>
        <p:txBody>
          <a:bodyPr/>
          <a:lstStyle/>
          <a:p>
            <a:r>
              <a:rPr lang="en-US" dirty="0" smtClean="0"/>
              <a:t>09-01-2016</a:t>
            </a:r>
            <a:endParaRPr lang="en-US" dirty="0"/>
          </a:p>
        </p:txBody>
      </p:sp>
      <p:sp>
        <p:nvSpPr>
          <p:cNvPr id="8" name="Slide Number Placeholder 7"/>
          <p:cNvSpPr>
            <a:spLocks noGrp="1"/>
          </p:cNvSpPr>
          <p:nvPr>
            <p:ph type="sldNum" sz="quarter" idx="12"/>
          </p:nvPr>
        </p:nvSpPr>
        <p:spPr/>
        <p:txBody>
          <a:bodyPr/>
          <a:lstStyle/>
          <a:p>
            <a:fld id="{8903DA1D-CFD6-472A-A3E2-1942C0C57A91}" type="slidenum">
              <a:rPr lang="en-US" smtClean="0"/>
              <a:pPr/>
              <a:t>29</a:t>
            </a:fld>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3600" dirty="0" smtClean="0"/>
              <a:t>FERPA: Rights of Students</a:t>
            </a:r>
            <a:endParaRPr lang="en-US" sz="3600" dirty="0"/>
          </a:p>
        </p:txBody>
      </p:sp>
      <p:sp>
        <p:nvSpPr>
          <p:cNvPr id="3" name="Content Placeholder 2"/>
          <p:cNvSpPr>
            <a:spLocks noGrp="1"/>
          </p:cNvSpPr>
          <p:nvPr>
            <p:ph idx="4294967295"/>
          </p:nvPr>
        </p:nvSpPr>
        <p:spPr>
          <a:xfrm>
            <a:off x="1644650" y="1295400"/>
            <a:ext cx="7499350" cy="5257800"/>
          </a:xfrm>
        </p:spPr>
        <p:txBody>
          <a:bodyPr>
            <a:normAutofit fontScale="70000" lnSpcReduction="20000"/>
          </a:bodyPr>
          <a:lstStyle/>
          <a:p>
            <a:pPr algn="just"/>
            <a:endParaRPr lang="en-US" sz="2400" dirty="0" smtClean="0">
              <a:latin typeface="Times New Roman" pitchFamily="18" charset="0"/>
              <a:cs typeface="Times New Roman" pitchFamily="18" charset="0"/>
            </a:endParaRPr>
          </a:p>
          <a:p>
            <a:pPr algn="just">
              <a:buClr>
                <a:srgbClr val="FF0000"/>
              </a:buClr>
            </a:pPr>
            <a:r>
              <a:rPr lang="en-US" sz="2100" dirty="0" smtClean="0">
                <a:cs typeface="Times New Roman" pitchFamily="18" charset="0"/>
              </a:rPr>
              <a:t>FERPA provides three basic rights to college students:</a:t>
            </a:r>
          </a:p>
          <a:p>
            <a:pPr lvl="1" algn="just">
              <a:buClr>
                <a:srgbClr val="FF0000"/>
              </a:buClr>
            </a:pPr>
            <a:r>
              <a:rPr lang="en-US" sz="2100" dirty="0" smtClean="0">
                <a:cs typeface="Times New Roman" pitchFamily="18" charset="0"/>
              </a:rPr>
              <a:t>right to inspect and consent to disclosure of their own education records</a:t>
            </a:r>
          </a:p>
          <a:p>
            <a:pPr lvl="1" algn="just">
              <a:buClr>
                <a:srgbClr val="FF0000"/>
              </a:buClr>
            </a:pPr>
            <a:r>
              <a:rPr lang="en-US" sz="2100" dirty="0" smtClean="0">
                <a:cs typeface="Times New Roman" pitchFamily="18" charset="0"/>
              </a:rPr>
              <a:t>right to request corrections to their education records if the information is inaccurate, misleading or otherwise in violation of student’s FERPA privacy rights</a:t>
            </a:r>
          </a:p>
          <a:p>
            <a:pPr lvl="1" algn="just">
              <a:buClr>
                <a:srgbClr val="FF0000"/>
              </a:buClr>
            </a:pPr>
            <a:r>
              <a:rPr lang="en-US" sz="2100" dirty="0" smtClean="0">
                <a:cs typeface="Times New Roman" pitchFamily="18" charset="0"/>
              </a:rPr>
              <a:t>right to restrict access of others to personally identifiable records (subject to several exceptions)</a:t>
            </a:r>
          </a:p>
          <a:p>
            <a:pPr algn="just">
              <a:buClr>
                <a:srgbClr val="FF0000"/>
              </a:buClr>
            </a:pPr>
            <a:r>
              <a:rPr lang="en-US" sz="2100" dirty="0" smtClean="0">
                <a:cs typeface="Times New Roman" pitchFamily="18" charset="0"/>
              </a:rPr>
              <a:t>Education records – broadly defined to include virtually “all” records maintained by an educational institution (or party acting on behalf of institution), in any format (e.g. paper, electronic, video) that are “directly related” to one or more of its past or present students</a:t>
            </a:r>
          </a:p>
          <a:p>
            <a:pPr lvl="1" algn="just">
              <a:buClr>
                <a:srgbClr val="FF0000"/>
              </a:buClr>
            </a:pPr>
            <a:r>
              <a:rPr lang="en-US" sz="2100" dirty="0" smtClean="0">
                <a:cs typeface="Times New Roman" pitchFamily="18" charset="0"/>
              </a:rPr>
              <a:t>an education record is “directly related” if it is “personally identifiable” to the student</a:t>
            </a:r>
          </a:p>
          <a:p>
            <a:pPr lvl="1" algn="just">
              <a:buClr>
                <a:srgbClr val="FF0000"/>
              </a:buClr>
            </a:pPr>
            <a:r>
              <a:rPr lang="en-US" sz="2100" dirty="0" smtClean="0">
                <a:cs typeface="Times New Roman" pitchFamily="18" charset="0"/>
              </a:rPr>
              <a:t>includes records relating to admissions, financial aid, discipline, athletics, class schedules, disability, housing, grades, etc.</a:t>
            </a:r>
          </a:p>
          <a:p>
            <a:pPr lvl="1" algn="just">
              <a:buClr>
                <a:srgbClr val="FF0000"/>
              </a:buClr>
            </a:pPr>
            <a:r>
              <a:rPr lang="en-US" sz="2100" dirty="0" smtClean="0">
                <a:cs typeface="Times New Roman" pitchFamily="18" charset="0"/>
              </a:rPr>
              <a:t>does not include student employment records (employment records must be made in the normal course of business, relate exclusively to the student’s employment, and not be available for any other purpose), treatment records, law enforcement records, records in sole possession of maker used for personal memory</a:t>
            </a:r>
          </a:p>
          <a:p>
            <a:pPr lvl="1" algn="just">
              <a:buClr>
                <a:srgbClr val="FF0000"/>
              </a:buClr>
            </a:pPr>
            <a:r>
              <a:rPr lang="en-US" sz="2400" dirty="0">
                <a:cs typeface="Times New Roman" pitchFamily="18" charset="0"/>
              </a:rPr>
              <a:t>Lamar University (LU) must annually provide its students with written notice of their rights under </a:t>
            </a:r>
            <a:r>
              <a:rPr lang="en-US" sz="2400" dirty="0" err="1" smtClean="0">
                <a:cs typeface="Times New Roman" pitchFamily="18" charset="0"/>
              </a:rPr>
              <a:t>FERPA</a:t>
            </a:r>
            <a:endParaRPr lang="en-US" sz="2400" dirty="0" smtClean="0">
              <a:cs typeface="Times New Roman" pitchFamily="18" charset="0"/>
            </a:endParaRPr>
          </a:p>
          <a:p>
            <a:pPr lvl="1" algn="just">
              <a:buClr>
                <a:srgbClr val="FF0000"/>
              </a:buClr>
            </a:pPr>
            <a:r>
              <a:rPr lang="en-US" sz="2400" dirty="0">
                <a:cs typeface="Times New Roman" pitchFamily="18" charset="0"/>
              </a:rPr>
              <a:t>Notices should be placed in student related publications – Catalogs, Course Schedules, and/or Conduct Code</a:t>
            </a:r>
            <a:endParaRPr lang="en-US" sz="1800" dirty="0">
              <a:cs typeface="Times New Roman" pitchFamily="18" charset="0"/>
            </a:endParaRPr>
          </a:p>
          <a:p>
            <a:pPr marL="402336" lvl="1" indent="0" algn="just">
              <a:buClr>
                <a:srgbClr val="FF0000"/>
              </a:buClr>
              <a:buNone/>
            </a:pPr>
            <a:endParaRPr lang="en-US" sz="2400" dirty="0" smtClean="0">
              <a:cs typeface="Times New Roman" pitchFamily="18" charset="0"/>
            </a:endParaRPr>
          </a:p>
          <a:p>
            <a:pPr lvl="1" algn="just">
              <a:buClr>
                <a:srgbClr val="FF0000"/>
              </a:buClr>
            </a:pPr>
            <a:endParaRPr lang="en-US" sz="2400" dirty="0">
              <a:cs typeface="Times New Roman" pitchFamily="18" charset="0"/>
            </a:endParaRPr>
          </a:p>
          <a:p>
            <a:pPr lvl="1" algn="just">
              <a:buClr>
                <a:srgbClr val="FF0000"/>
              </a:buClr>
            </a:pPr>
            <a:endParaRPr lang="en-US" sz="2100" dirty="0" smtClean="0">
              <a:cs typeface="Times New Roman" pitchFamily="18" charset="0"/>
            </a:endParaRPr>
          </a:p>
          <a:p>
            <a:pPr lvl="1" algn="just">
              <a:buClr>
                <a:srgbClr val="FF0000"/>
              </a:buClr>
            </a:pPr>
            <a:endParaRPr lang="en-US" sz="2100" dirty="0" smtClean="0">
              <a:cs typeface="Times New Roman" pitchFamily="18" charset="0"/>
            </a:endParaRPr>
          </a:p>
          <a:p>
            <a:pPr lvl="1" algn="just">
              <a:buNone/>
            </a:pPr>
            <a:endParaRPr lang="en-US" sz="2000" dirty="0">
              <a:latin typeface="Times New Roman" pitchFamily="18" charset="0"/>
              <a:cs typeface="Times New Roman" pitchFamily="18" charset="0"/>
            </a:endParaRPr>
          </a:p>
        </p:txBody>
      </p:sp>
      <p:sp>
        <p:nvSpPr>
          <p:cNvPr id="6" name="Date Placeholder 5"/>
          <p:cNvSpPr>
            <a:spLocks noGrp="1"/>
          </p:cNvSpPr>
          <p:nvPr>
            <p:ph type="dt" sz="half" idx="10"/>
          </p:nvPr>
        </p:nvSpPr>
        <p:spPr>
          <a:xfrm>
            <a:off x="5486400" y="6305550"/>
            <a:ext cx="2133600" cy="476250"/>
          </a:xfrm>
        </p:spPr>
        <p:txBody>
          <a:bodyPr/>
          <a:lstStyle/>
          <a:p>
            <a:r>
              <a:rPr lang="en-US" dirty="0" smtClean="0"/>
              <a:t>09-01-2016</a:t>
            </a:r>
            <a:endParaRPr lang="en-US" dirty="0"/>
          </a:p>
        </p:txBody>
      </p:sp>
      <p:sp>
        <p:nvSpPr>
          <p:cNvPr id="8" name="Slide Number Placeholder 7"/>
          <p:cNvSpPr>
            <a:spLocks noGrp="1"/>
          </p:cNvSpPr>
          <p:nvPr>
            <p:ph type="sldNum" sz="quarter" idx="12"/>
          </p:nvPr>
        </p:nvSpPr>
        <p:spPr/>
        <p:txBody>
          <a:bodyPr/>
          <a:lstStyle/>
          <a:p>
            <a:fld id="{8903DA1D-CFD6-472A-A3E2-1942C0C57A91}" type="slidenum">
              <a:rPr lang="en-US" smtClean="0"/>
              <a:pPr/>
              <a:t>3</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blinds(horizontal)">
                                      <p:cBhvr>
                                        <p:cTn id="10" dur="500"/>
                                        <p:tgtEl>
                                          <p:spTgt spid="3">
                                            <p:txEl>
                                              <p:pRg st="2" end="2"/>
                                            </p:txEl>
                                          </p:spTgt>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blinds(horizontal)">
                                      <p:cBhvr>
                                        <p:cTn id="13" dur="500"/>
                                        <p:tgtEl>
                                          <p:spTgt spid="3">
                                            <p:txEl>
                                              <p:pRg st="3" end="3"/>
                                            </p:txEl>
                                          </p:spTgt>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blinds(horizontal)">
                                      <p:cBhvr>
                                        <p:cTn id="16" dur="500"/>
                                        <p:tgtEl>
                                          <p:spTgt spid="3">
                                            <p:txEl>
                                              <p:pRg st="4" end="4"/>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blinds(horizontal)">
                                      <p:cBhvr>
                                        <p:cTn id="21" dur="500"/>
                                        <p:tgtEl>
                                          <p:spTgt spid="3">
                                            <p:txEl>
                                              <p:pRg st="5" end="5"/>
                                            </p:txEl>
                                          </p:spTgt>
                                        </p:tgtEl>
                                      </p:cBhvr>
                                    </p:animEffect>
                                  </p:childTnLst>
                                </p:cTn>
                              </p:par>
                              <p:par>
                                <p:cTn id="22" presetID="3" presetClass="entr" presetSubtype="10" fill="hold" grpId="0" nodeType="withEffect">
                                  <p:stCondLst>
                                    <p:cond delay="0"/>
                                  </p:stCondLst>
                                  <p:childTnLst>
                                    <p:set>
                                      <p:cBhvr>
                                        <p:cTn id="23" dur="1" fill="hold">
                                          <p:stCondLst>
                                            <p:cond delay="0"/>
                                          </p:stCondLst>
                                        </p:cTn>
                                        <p:tgtEl>
                                          <p:spTgt spid="3">
                                            <p:txEl>
                                              <p:pRg st="6" end="6"/>
                                            </p:txEl>
                                          </p:spTgt>
                                        </p:tgtEl>
                                        <p:attrNameLst>
                                          <p:attrName>style.visibility</p:attrName>
                                        </p:attrNameLst>
                                      </p:cBhvr>
                                      <p:to>
                                        <p:strVal val="visible"/>
                                      </p:to>
                                    </p:set>
                                    <p:animEffect transition="in" filter="blinds(horizontal)">
                                      <p:cBhvr>
                                        <p:cTn id="24" dur="500"/>
                                        <p:tgtEl>
                                          <p:spTgt spid="3">
                                            <p:txEl>
                                              <p:pRg st="6" end="6"/>
                                            </p:txEl>
                                          </p:spTgt>
                                        </p:tgtEl>
                                      </p:cBhvr>
                                    </p:animEffect>
                                  </p:childTnLst>
                                </p:cTn>
                              </p:par>
                              <p:par>
                                <p:cTn id="25" presetID="3" presetClass="entr" presetSubtype="10" fill="hold" grpId="0"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blinds(horizontal)">
                                      <p:cBhvr>
                                        <p:cTn id="27" dur="500"/>
                                        <p:tgtEl>
                                          <p:spTgt spid="3">
                                            <p:txEl>
                                              <p:pRg st="7" end="7"/>
                                            </p:txEl>
                                          </p:spTgt>
                                        </p:tgtEl>
                                      </p:cBhvr>
                                    </p:animEffect>
                                  </p:childTnLst>
                                </p:cTn>
                              </p:par>
                              <p:par>
                                <p:cTn id="28" presetID="3" presetClass="entr" presetSubtype="10" fill="hold" grpId="0" nodeType="withEffect">
                                  <p:stCondLst>
                                    <p:cond delay="0"/>
                                  </p:stCondLst>
                                  <p:childTnLst>
                                    <p:set>
                                      <p:cBhvr>
                                        <p:cTn id="29" dur="1" fill="hold">
                                          <p:stCondLst>
                                            <p:cond delay="0"/>
                                          </p:stCondLst>
                                        </p:cTn>
                                        <p:tgtEl>
                                          <p:spTgt spid="3">
                                            <p:txEl>
                                              <p:pRg st="8" end="8"/>
                                            </p:txEl>
                                          </p:spTgt>
                                        </p:tgtEl>
                                        <p:attrNameLst>
                                          <p:attrName>style.visibility</p:attrName>
                                        </p:attrNameLst>
                                      </p:cBhvr>
                                      <p:to>
                                        <p:strVal val="visible"/>
                                      </p:to>
                                    </p:set>
                                    <p:animEffect transition="in" filter="blinds(horizontal)">
                                      <p:cBhvr>
                                        <p:cTn id="30" dur="500"/>
                                        <p:tgtEl>
                                          <p:spTgt spid="3">
                                            <p:txEl>
                                              <p:pRg st="8" end="8"/>
                                            </p:txEl>
                                          </p:spTgt>
                                        </p:tgtEl>
                                      </p:cBhvr>
                                    </p:animEffect>
                                  </p:childTnLst>
                                </p:cTn>
                              </p:par>
                              <p:par>
                                <p:cTn id="31" presetID="3" presetClass="entr" presetSubtype="10" fill="hold" grpId="0" nodeType="withEffect">
                                  <p:stCondLst>
                                    <p:cond delay="0"/>
                                  </p:stCondLst>
                                  <p:childTnLst>
                                    <p:set>
                                      <p:cBhvr>
                                        <p:cTn id="32" dur="1" fill="hold">
                                          <p:stCondLst>
                                            <p:cond delay="0"/>
                                          </p:stCondLst>
                                        </p:cTn>
                                        <p:tgtEl>
                                          <p:spTgt spid="3">
                                            <p:txEl>
                                              <p:pRg st="9" end="9"/>
                                            </p:txEl>
                                          </p:spTgt>
                                        </p:tgtEl>
                                        <p:attrNameLst>
                                          <p:attrName>style.visibility</p:attrName>
                                        </p:attrNameLst>
                                      </p:cBhvr>
                                      <p:to>
                                        <p:strVal val="visible"/>
                                      </p:to>
                                    </p:set>
                                    <p:animEffect transition="in" filter="blinds(horizontal)">
                                      <p:cBhvr>
                                        <p:cTn id="33" dur="500"/>
                                        <p:tgtEl>
                                          <p:spTgt spid="3">
                                            <p:txEl>
                                              <p:pRg st="9" end="9"/>
                                            </p:txEl>
                                          </p:spTgt>
                                        </p:tgtEl>
                                      </p:cBhvr>
                                    </p:animEffect>
                                  </p:childTnLst>
                                </p:cTn>
                              </p:par>
                              <p:par>
                                <p:cTn id="34" presetID="3" presetClass="entr" presetSubtype="10" fill="hold" grpId="0" nodeType="withEffect">
                                  <p:stCondLst>
                                    <p:cond delay="0"/>
                                  </p:stCondLst>
                                  <p:childTnLst>
                                    <p:set>
                                      <p:cBhvr>
                                        <p:cTn id="35" dur="1" fill="hold">
                                          <p:stCondLst>
                                            <p:cond delay="0"/>
                                          </p:stCondLst>
                                        </p:cTn>
                                        <p:tgtEl>
                                          <p:spTgt spid="3">
                                            <p:txEl>
                                              <p:pRg st="10" end="10"/>
                                            </p:txEl>
                                          </p:spTgt>
                                        </p:tgtEl>
                                        <p:attrNameLst>
                                          <p:attrName>style.visibility</p:attrName>
                                        </p:attrNameLst>
                                      </p:cBhvr>
                                      <p:to>
                                        <p:strVal val="visible"/>
                                      </p:to>
                                    </p:set>
                                    <p:animEffect transition="in" filter="blinds(horizontal)">
                                      <p:cBhvr>
                                        <p:cTn id="36"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Scenario No. 5</a:t>
            </a:r>
            <a:endParaRPr lang="en-US" sz="3600" dirty="0"/>
          </a:p>
        </p:txBody>
      </p:sp>
      <p:sp>
        <p:nvSpPr>
          <p:cNvPr id="3" name="Content Placeholder 2"/>
          <p:cNvSpPr>
            <a:spLocks noGrp="1"/>
          </p:cNvSpPr>
          <p:nvPr>
            <p:ph idx="1"/>
          </p:nvPr>
        </p:nvSpPr>
        <p:spPr/>
        <p:txBody>
          <a:bodyPr/>
          <a:lstStyle/>
          <a:p>
            <a:pPr>
              <a:buNone/>
            </a:pPr>
            <a:r>
              <a:rPr lang="en-US" dirty="0" smtClean="0"/>
              <a:t>  Student A comes to your office regarding his/her financial aid. The student has questions about the amount of aid and how it was calculated. The student asks for a copy of his/her parent’s tax return that was submitted to LU. Are you allowed to provide that information to the student? - NO</a:t>
            </a:r>
            <a:endParaRPr lang="en-US" dirty="0"/>
          </a:p>
        </p:txBody>
      </p:sp>
      <p:sp>
        <p:nvSpPr>
          <p:cNvPr id="6" name="Date Placeholder 5"/>
          <p:cNvSpPr>
            <a:spLocks noGrp="1"/>
          </p:cNvSpPr>
          <p:nvPr>
            <p:ph type="dt" sz="half" idx="10"/>
          </p:nvPr>
        </p:nvSpPr>
        <p:spPr>
          <a:xfrm>
            <a:off x="5486400" y="6305550"/>
            <a:ext cx="2133600" cy="476250"/>
          </a:xfrm>
        </p:spPr>
        <p:txBody>
          <a:bodyPr/>
          <a:lstStyle/>
          <a:p>
            <a:r>
              <a:rPr lang="en-US" dirty="0" smtClean="0"/>
              <a:t>09-01-2016</a:t>
            </a:r>
            <a:endParaRPr lang="en-US" dirty="0"/>
          </a:p>
        </p:txBody>
      </p:sp>
      <p:sp>
        <p:nvSpPr>
          <p:cNvPr id="8" name="Slide Number Placeholder 7"/>
          <p:cNvSpPr>
            <a:spLocks noGrp="1"/>
          </p:cNvSpPr>
          <p:nvPr>
            <p:ph type="sldNum" sz="quarter" idx="12"/>
          </p:nvPr>
        </p:nvSpPr>
        <p:spPr/>
        <p:txBody>
          <a:bodyPr/>
          <a:lstStyle/>
          <a:p>
            <a:fld id="{8903DA1D-CFD6-472A-A3E2-1942C0C57A91}" type="slidenum">
              <a:rPr lang="en-US" smtClean="0"/>
              <a:pPr/>
              <a:t>30</a:t>
            </a:fld>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1417638"/>
            <a:ext cx="7498080" cy="4830762"/>
          </a:xfrm>
        </p:spPr>
        <p:txBody>
          <a:bodyPr>
            <a:normAutofit fontScale="77500" lnSpcReduction="20000"/>
          </a:bodyPr>
          <a:lstStyle/>
          <a:p>
            <a:pPr algn="ctr">
              <a:buNone/>
            </a:pPr>
            <a:endParaRPr lang="en-US" sz="1500" dirty="0" smtClean="0"/>
          </a:p>
          <a:p>
            <a:pPr>
              <a:buNone/>
            </a:pPr>
            <a:r>
              <a:rPr lang="en-US" dirty="0" smtClean="0"/>
              <a:t> 	***Do not disclose any information about a student if you are in doubt; contact the Registrar’s Office.</a:t>
            </a:r>
            <a:endParaRPr lang="en-US" sz="1400" dirty="0"/>
          </a:p>
          <a:p>
            <a:pPr>
              <a:buNone/>
            </a:pPr>
            <a:r>
              <a:rPr lang="en-US" sz="1400" dirty="0" smtClean="0"/>
              <a:t>	</a:t>
            </a:r>
          </a:p>
          <a:p>
            <a:pPr>
              <a:buNone/>
            </a:pPr>
            <a:endParaRPr lang="en-US" sz="1400" dirty="0"/>
          </a:p>
          <a:p>
            <a:pPr>
              <a:buNone/>
            </a:pPr>
            <a:r>
              <a:rPr lang="en-US" sz="1400" dirty="0" smtClean="0"/>
              <a:t>	</a:t>
            </a:r>
            <a:r>
              <a:rPr lang="en-US" sz="2800" dirty="0" smtClean="0"/>
              <a:t>David Short, Registrar </a:t>
            </a:r>
          </a:p>
          <a:p>
            <a:pPr>
              <a:buNone/>
            </a:pPr>
            <a:r>
              <a:rPr lang="en-US" sz="2800" dirty="0"/>
              <a:t>	</a:t>
            </a:r>
            <a:r>
              <a:rPr lang="en-US" sz="2800" dirty="0" smtClean="0"/>
              <a:t>409-880-8060</a:t>
            </a:r>
          </a:p>
          <a:p>
            <a:pPr>
              <a:buNone/>
            </a:pPr>
            <a:r>
              <a:rPr lang="en-US" sz="2800" dirty="0"/>
              <a:t>	</a:t>
            </a:r>
            <a:r>
              <a:rPr lang="en-US" sz="2800" b="1" dirty="0" smtClean="0">
                <a:solidFill>
                  <a:srgbClr val="FF0000"/>
                </a:solidFill>
                <a:hlinkClick r:id="rId2"/>
              </a:rPr>
              <a:t>david.short@lamar.edu</a:t>
            </a:r>
            <a:endParaRPr lang="en-US" sz="2800" b="1" dirty="0" smtClean="0">
              <a:solidFill>
                <a:srgbClr val="FF0000"/>
              </a:solidFill>
            </a:endParaRPr>
          </a:p>
          <a:p>
            <a:pPr>
              <a:buNone/>
            </a:pPr>
            <a:endParaRPr lang="en-US" sz="1500" dirty="0" smtClean="0"/>
          </a:p>
          <a:p>
            <a:pPr>
              <a:buNone/>
            </a:pPr>
            <a:r>
              <a:rPr lang="en-US" sz="2800" dirty="0"/>
              <a:t>	</a:t>
            </a:r>
            <a:r>
              <a:rPr lang="en-US" sz="2800" dirty="0" smtClean="0"/>
              <a:t>Barbara Price, Assistant Registrar</a:t>
            </a:r>
          </a:p>
          <a:p>
            <a:pPr>
              <a:buNone/>
            </a:pPr>
            <a:r>
              <a:rPr lang="en-US" sz="2800" dirty="0"/>
              <a:t>	</a:t>
            </a:r>
            <a:r>
              <a:rPr lang="en-US" sz="2800" dirty="0" smtClean="0"/>
              <a:t>409-880-8969</a:t>
            </a:r>
          </a:p>
          <a:p>
            <a:pPr>
              <a:buNone/>
            </a:pPr>
            <a:r>
              <a:rPr lang="en-US" sz="2800" dirty="0"/>
              <a:t>	</a:t>
            </a:r>
            <a:r>
              <a:rPr lang="en-US" sz="2800" b="1" dirty="0" smtClean="0">
                <a:solidFill>
                  <a:srgbClr val="FF0000"/>
                </a:solidFill>
                <a:hlinkClick r:id="rId3"/>
              </a:rPr>
              <a:t>barbara.price@lamar.edu</a:t>
            </a:r>
            <a:endParaRPr lang="en-US" sz="3000" b="1" dirty="0" smtClean="0">
              <a:solidFill>
                <a:srgbClr val="FF0000"/>
              </a:solidFill>
            </a:endParaRPr>
          </a:p>
          <a:p>
            <a:pPr>
              <a:buNone/>
            </a:pPr>
            <a:r>
              <a:rPr lang="en-US" dirty="0" smtClean="0"/>
              <a:t> </a:t>
            </a:r>
          </a:p>
          <a:p>
            <a:pPr>
              <a:buNone/>
            </a:pPr>
            <a:endParaRPr lang="en-US" dirty="0" smtClean="0"/>
          </a:p>
          <a:p>
            <a:pPr>
              <a:buNone/>
            </a:pPr>
            <a:r>
              <a:rPr lang="en-US" dirty="0" smtClean="0"/>
              <a:t>	</a:t>
            </a:r>
            <a:endParaRPr lang="en-US" dirty="0"/>
          </a:p>
        </p:txBody>
      </p:sp>
      <p:sp>
        <p:nvSpPr>
          <p:cNvPr id="4" name="Title 1"/>
          <p:cNvSpPr>
            <a:spLocks noGrp="1"/>
          </p:cNvSpPr>
          <p:nvPr>
            <p:ph type="title"/>
          </p:nvPr>
        </p:nvSpPr>
        <p:spPr>
          <a:xfrm>
            <a:off x="1435608" y="295564"/>
            <a:ext cx="7498080" cy="1122074"/>
          </a:xfrm>
        </p:spPr>
        <p:txBody>
          <a:bodyPr>
            <a:normAutofit/>
          </a:bodyPr>
          <a:lstStyle/>
          <a:p>
            <a:r>
              <a:rPr lang="en-US" sz="3600" dirty="0" smtClean="0"/>
              <a:t>Contact Information &amp; Questions</a:t>
            </a:r>
            <a:endParaRPr lang="en-US" sz="3600" dirty="0"/>
          </a:p>
        </p:txBody>
      </p:sp>
      <p:sp>
        <p:nvSpPr>
          <p:cNvPr id="6" name="Date Placeholder 5"/>
          <p:cNvSpPr>
            <a:spLocks noGrp="1"/>
          </p:cNvSpPr>
          <p:nvPr>
            <p:ph type="dt" sz="half" idx="10"/>
          </p:nvPr>
        </p:nvSpPr>
        <p:spPr>
          <a:xfrm>
            <a:off x="5486400" y="6305550"/>
            <a:ext cx="2133600" cy="476250"/>
          </a:xfrm>
        </p:spPr>
        <p:txBody>
          <a:bodyPr/>
          <a:lstStyle/>
          <a:p>
            <a:r>
              <a:rPr lang="en-US" dirty="0" smtClean="0"/>
              <a:t>09-01-2016</a:t>
            </a:r>
            <a:endParaRPr lang="en-US" dirty="0"/>
          </a:p>
        </p:txBody>
      </p:sp>
      <p:sp>
        <p:nvSpPr>
          <p:cNvPr id="8" name="Slide Number Placeholder 7"/>
          <p:cNvSpPr>
            <a:spLocks noGrp="1"/>
          </p:cNvSpPr>
          <p:nvPr>
            <p:ph type="sldNum" sz="quarter" idx="12"/>
          </p:nvPr>
        </p:nvSpPr>
        <p:spPr/>
        <p:txBody>
          <a:bodyPr/>
          <a:lstStyle/>
          <a:p>
            <a:fld id="{8903DA1D-CFD6-472A-A3E2-1942C0C57A91}" type="slidenum">
              <a:rPr lang="en-US" smtClean="0"/>
              <a:pPr/>
              <a:t>31</a:t>
            </a:fld>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066800" y="274320"/>
            <a:ext cx="7866888" cy="1143000"/>
          </a:xfrm>
        </p:spPr>
        <p:txBody>
          <a:bodyPr>
            <a:normAutofit/>
          </a:bodyPr>
          <a:lstStyle/>
          <a:p>
            <a:r>
              <a:rPr lang="en-US" sz="3600" dirty="0" smtClean="0"/>
              <a:t>FERPA: Limitations on Student Rights</a:t>
            </a:r>
            <a:endParaRPr lang="en-US" sz="3600" dirty="0"/>
          </a:p>
        </p:txBody>
      </p:sp>
      <p:sp>
        <p:nvSpPr>
          <p:cNvPr id="3" name="Content Placeholder 2"/>
          <p:cNvSpPr>
            <a:spLocks noGrp="1"/>
          </p:cNvSpPr>
          <p:nvPr>
            <p:ph idx="4294967295"/>
          </p:nvPr>
        </p:nvSpPr>
        <p:spPr>
          <a:xfrm>
            <a:off x="1644650" y="1295400"/>
            <a:ext cx="7499350" cy="5181600"/>
          </a:xfrm>
        </p:spPr>
        <p:txBody>
          <a:bodyPr>
            <a:noAutofit/>
          </a:bodyPr>
          <a:lstStyle/>
          <a:p>
            <a:pPr algn="just">
              <a:buClr>
                <a:srgbClr val="FF0000"/>
              </a:buClr>
              <a:buSzPct val="90000"/>
            </a:pPr>
            <a:r>
              <a:rPr lang="en-US" sz="1200" dirty="0" smtClean="0">
                <a:cs typeface="Times New Roman" pitchFamily="18" charset="0"/>
              </a:rPr>
              <a:t>Limitations on student’s right to inspect their education records</a:t>
            </a:r>
          </a:p>
          <a:p>
            <a:pPr algn="just"/>
            <a:endParaRPr lang="en-US" sz="800" dirty="0" smtClean="0">
              <a:cs typeface="Times New Roman" pitchFamily="18" charset="0"/>
            </a:endParaRPr>
          </a:p>
          <a:p>
            <a:pPr algn="just">
              <a:buClr>
                <a:srgbClr val="FF0000"/>
              </a:buClr>
              <a:buSzPct val="90000"/>
            </a:pPr>
            <a:r>
              <a:rPr lang="en-US" sz="1200" dirty="0" smtClean="0">
                <a:cs typeface="Times New Roman" pitchFamily="18" charset="0"/>
              </a:rPr>
              <a:t>Student does not have a right to review a confidential letter of recommendation where the student has waived in writing their right to review the recommendation letter and the letter is used “solely” for the purpose for which it was initially solicited</a:t>
            </a:r>
          </a:p>
          <a:p>
            <a:pPr lvl="1" algn="just">
              <a:buClr>
                <a:srgbClr val="FF0000"/>
              </a:buClr>
            </a:pPr>
            <a:r>
              <a:rPr lang="en-US" sz="1200" dirty="0" smtClean="0">
                <a:cs typeface="Times New Roman" pitchFamily="18" charset="0"/>
              </a:rPr>
              <a:t>student cannot be required to sign waiver as a condition of admission to or receipt of service or benefit from the University</a:t>
            </a:r>
          </a:p>
          <a:p>
            <a:pPr lvl="1" algn="just">
              <a:buClr>
                <a:srgbClr val="FF0000"/>
              </a:buClr>
            </a:pPr>
            <a:r>
              <a:rPr lang="en-US" sz="1200" dirty="0" smtClean="0">
                <a:cs typeface="Times New Roman" pitchFamily="18" charset="0"/>
              </a:rPr>
              <a:t>if no waiver is signed by the student, the student has a right to review the recommendation letter</a:t>
            </a:r>
          </a:p>
          <a:p>
            <a:pPr lvl="1" algn="just">
              <a:buClr>
                <a:srgbClr val="FF0000"/>
              </a:buClr>
            </a:pPr>
            <a:r>
              <a:rPr lang="en-US" sz="1200" dirty="0" smtClean="0">
                <a:cs typeface="Times New Roman" pitchFamily="18" charset="0"/>
              </a:rPr>
              <a:t>if LU uses the recommendation letter for any purpose other than the purpose for which the letter was initially solicited, student has a right to review the recommendation letter (e.g. recommendation letter submitted in support of a student’s application to a Masters program – LU subsequently reviews the letter in regards to student’s application to a doctorate program – or reviews the letter during a subsequent disciplinary proceeding)</a:t>
            </a:r>
          </a:p>
          <a:p>
            <a:pPr lvl="1" algn="just">
              <a:buClr>
                <a:srgbClr val="FF0000"/>
              </a:buClr>
            </a:pPr>
            <a:r>
              <a:rPr lang="en-US" sz="1200" dirty="0" smtClean="0">
                <a:cs typeface="Times New Roman" pitchFamily="18" charset="0"/>
              </a:rPr>
              <a:t>confidential recommendation letters placed in a student’s file before the effective date of </a:t>
            </a:r>
            <a:r>
              <a:rPr lang="en-US" sz="1200" dirty="0" err="1" smtClean="0">
                <a:cs typeface="Times New Roman" pitchFamily="18" charset="0"/>
              </a:rPr>
              <a:t>FERPA</a:t>
            </a:r>
            <a:r>
              <a:rPr lang="en-US" sz="1200" dirty="0" smtClean="0">
                <a:cs typeface="Times New Roman" pitchFamily="18" charset="0"/>
              </a:rPr>
              <a:t>, can remain confidential even if no waiver was signed by student – so long as letter is used solely for the purpose for which it was initially solicited</a:t>
            </a:r>
          </a:p>
          <a:p>
            <a:pPr lvl="1" algn="just"/>
            <a:endParaRPr lang="en-US" sz="800" dirty="0" smtClean="0">
              <a:cs typeface="Times New Roman" pitchFamily="18" charset="0"/>
            </a:endParaRPr>
          </a:p>
          <a:p>
            <a:pPr algn="just">
              <a:buClr>
                <a:srgbClr val="FF0000"/>
              </a:buClr>
              <a:buSzPct val="90000"/>
            </a:pPr>
            <a:r>
              <a:rPr lang="en-US" sz="1200" dirty="0" smtClean="0">
                <a:cs typeface="Times New Roman" pitchFamily="18" charset="0"/>
              </a:rPr>
              <a:t>Student does not have a right to review a Professor’s grade book – so long as it remains in the possession of the Professor, not used for any purpose other than calculating the student’s grade in the course.</a:t>
            </a:r>
          </a:p>
          <a:p>
            <a:pPr marL="82296" indent="0" algn="just">
              <a:buNone/>
            </a:pPr>
            <a:endParaRPr lang="en-US" sz="800" dirty="0" smtClean="0">
              <a:cs typeface="Times New Roman" pitchFamily="18" charset="0"/>
            </a:endParaRPr>
          </a:p>
          <a:p>
            <a:pPr algn="just">
              <a:buClr>
                <a:srgbClr val="FF0000"/>
              </a:buClr>
              <a:buSzPct val="90000"/>
            </a:pPr>
            <a:r>
              <a:rPr lang="en-US" sz="1200" dirty="0" smtClean="0">
                <a:cs typeface="Times New Roman" pitchFamily="18" charset="0"/>
              </a:rPr>
              <a:t>Student does not have a right to review parents’ financial records</a:t>
            </a:r>
          </a:p>
          <a:p>
            <a:pPr algn="just">
              <a:buNone/>
            </a:pPr>
            <a:endParaRPr lang="en-US" sz="800" dirty="0" smtClean="0">
              <a:cs typeface="Times New Roman" pitchFamily="18" charset="0"/>
            </a:endParaRPr>
          </a:p>
          <a:p>
            <a:pPr algn="just">
              <a:buClr>
                <a:srgbClr val="FF0000"/>
              </a:buClr>
              <a:buSzPct val="90000"/>
            </a:pPr>
            <a:r>
              <a:rPr lang="en-US" sz="1200" dirty="0" smtClean="0">
                <a:cs typeface="Times New Roman" pitchFamily="18" charset="0"/>
              </a:rPr>
              <a:t>If records contain information regarding more than one student, the requesting student may only inspect/review the specific information about that student</a:t>
            </a:r>
          </a:p>
        </p:txBody>
      </p:sp>
      <p:sp>
        <p:nvSpPr>
          <p:cNvPr id="6" name="Date Placeholder 5"/>
          <p:cNvSpPr>
            <a:spLocks noGrp="1"/>
          </p:cNvSpPr>
          <p:nvPr>
            <p:ph type="dt" sz="half" idx="10"/>
          </p:nvPr>
        </p:nvSpPr>
        <p:spPr>
          <a:xfrm>
            <a:off x="5486400" y="6305550"/>
            <a:ext cx="2133600" cy="476250"/>
          </a:xfrm>
        </p:spPr>
        <p:txBody>
          <a:bodyPr/>
          <a:lstStyle/>
          <a:p>
            <a:r>
              <a:rPr lang="en-US" dirty="0" smtClean="0"/>
              <a:t>09-01-2016</a:t>
            </a:r>
            <a:endParaRPr lang="en-US" dirty="0"/>
          </a:p>
        </p:txBody>
      </p:sp>
      <p:sp>
        <p:nvSpPr>
          <p:cNvPr id="8" name="Slide Number Placeholder 7"/>
          <p:cNvSpPr>
            <a:spLocks noGrp="1"/>
          </p:cNvSpPr>
          <p:nvPr>
            <p:ph type="sldNum" sz="quarter" idx="12"/>
          </p:nvPr>
        </p:nvSpPr>
        <p:spPr/>
        <p:txBody>
          <a:bodyPr/>
          <a:lstStyle/>
          <a:p>
            <a:fld id="{8903DA1D-CFD6-472A-A3E2-1942C0C57A91}" type="slidenum">
              <a:rPr lang="en-US" smtClean="0"/>
              <a:pPr/>
              <a:t>4</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blinds(horizontal)">
                                      <p:cBhvr>
                                        <p:cTn id="15" dur="500"/>
                                        <p:tgtEl>
                                          <p:spTgt spid="3">
                                            <p:txEl>
                                              <p:pRg st="3" end="3"/>
                                            </p:txEl>
                                          </p:spTgt>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blinds(horizontal)">
                                      <p:cBhvr>
                                        <p:cTn id="18" dur="500"/>
                                        <p:tgtEl>
                                          <p:spTgt spid="3">
                                            <p:txEl>
                                              <p:pRg st="4" end="4"/>
                                            </p:txEl>
                                          </p:spTgt>
                                        </p:tgtEl>
                                      </p:cBhvr>
                                    </p:animEffect>
                                  </p:childTnLst>
                                </p:cTn>
                              </p:par>
                              <p:par>
                                <p:cTn id="19" presetID="3" presetClass="entr" presetSubtype="1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blinds(horizontal)">
                                      <p:cBhvr>
                                        <p:cTn id="21" dur="500"/>
                                        <p:tgtEl>
                                          <p:spTgt spid="3">
                                            <p:txEl>
                                              <p:pRg st="5" end="5"/>
                                            </p:txEl>
                                          </p:spTgt>
                                        </p:tgtEl>
                                      </p:cBhvr>
                                    </p:animEffect>
                                  </p:childTnLst>
                                </p:cTn>
                              </p:par>
                              <p:par>
                                <p:cTn id="22" presetID="3" presetClass="entr" presetSubtype="10" fill="hold" grpId="0" nodeType="withEffect">
                                  <p:stCondLst>
                                    <p:cond delay="0"/>
                                  </p:stCondLst>
                                  <p:childTnLst>
                                    <p:set>
                                      <p:cBhvr>
                                        <p:cTn id="23" dur="1" fill="hold">
                                          <p:stCondLst>
                                            <p:cond delay="0"/>
                                          </p:stCondLst>
                                        </p:cTn>
                                        <p:tgtEl>
                                          <p:spTgt spid="3">
                                            <p:txEl>
                                              <p:pRg st="6" end="6"/>
                                            </p:txEl>
                                          </p:spTgt>
                                        </p:tgtEl>
                                        <p:attrNameLst>
                                          <p:attrName>style.visibility</p:attrName>
                                        </p:attrNameLst>
                                      </p:cBhvr>
                                      <p:to>
                                        <p:strVal val="visible"/>
                                      </p:to>
                                    </p:set>
                                    <p:animEffect transition="in" filter="blinds(horizontal)">
                                      <p:cBhvr>
                                        <p:cTn id="24" dur="500"/>
                                        <p:tgtEl>
                                          <p:spTgt spid="3">
                                            <p:txEl>
                                              <p:pRg st="6" end="6"/>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3" presetClass="entr" presetSubtype="10" fill="hold" grpId="0" nodeType="click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animEffect transition="in" filter="blinds(horizontal)">
                                      <p:cBhvr>
                                        <p:cTn id="29" dur="500"/>
                                        <p:tgtEl>
                                          <p:spTgt spid="3">
                                            <p:txEl>
                                              <p:pRg st="8" end="8"/>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3" presetClass="entr" presetSubtype="10" fill="hold" grpId="0" nodeType="clickEffect">
                                  <p:stCondLst>
                                    <p:cond delay="0"/>
                                  </p:stCondLst>
                                  <p:childTnLst>
                                    <p:set>
                                      <p:cBhvr>
                                        <p:cTn id="33" dur="1" fill="hold">
                                          <p:stCondLst>
                                            <p:cond delay="0"/>
                                          </p:stCondLst>
                                        </p:cTn>
                                        <p:tgtEl>
                                          <p:spTgt spid="3">
                                            <p:txEl>
                                              <p:pRg st="10" end="10"/>
                                            </p:txEl>
                                          </p:spTgt>
                                        </p:tgtEl>
                                        <p:attrNameLst>
                                          <p:attrName>style.visibility</p:attrName>
                                        </p:attrNameLst>
                                      </p:cBhvr>
                                      <p:to>
                                        <p:strVal val="visible"/>
                                      </p:to>
                                    </p:set>
                                    <p:animEffect transition="in" filter="blinds(horizontal)">
                                      <p:cBhvr>
                                        <p:cTn id="34" dur="500"/>
                                        <p:tgtEl>
                                          <p:spTgt spid="3">
                                            <p:txEl>
                                              <p:pRg st="10" end="10"/>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 presetClass="entr" presetSubtype="10" fill="hold" grpId="0" nodeType="clickEffect">
                                  <p:stCondLst>
                                    <p:cond delay="0"/>
                                  </p:stCondLst>
                                  <p:childTnLst>
                                    <p:set>
                                      <p:cBhvr>
                                        <p:cTn id="38" dur="1" fill="hold">
                                          <p:stCondLst>
                                            <p:cond delay="0"/>
                                          </p:stCondLst>
                                        </p:cTn>
                                        <p:tgtEl>
                                          <p:spTgt spid="3">
                                            <p:txEl>
                                              <p:pRg st="12" end="12"/>
                                            </p:txEl>
                                          </p:spTgt>
                                        </p:tgtEl>
                                        <p:attrNameLst>
                                          <p:attrName>style.visibility</p:attrName>
                                        </p:attrNameLst>
                                      </p:cBhvr>
                                      <p:to>
                                        <p:strVal val="visible"/>
                                      </p:to>
                                    </p:set>
                                    <p:animEffect transition="in" filter="blinds(horizontal)">
                                      <p:cBhvr>
                                        <p:cTn id="39" dur="500"/>
                                        <p:tgtEl>
                                          <p:spTgt spid="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3600" dirty="0" smtClean="0"/>
              <a:t>FERPA: General Provisions</a:t>
            </a:r>
            <a:endParaRPr lang="en-US" sz="3600" dirty="0"/>
          </a:p>
        </p:txBody>
      </p:sp>
      <p:sp>
        <p:nvSpPr>
          <p:cNvPr id="3" name="Content Placeholder 2"/>
          <p:cNvSpPr>
            <a:spLocks noGrp="1"/>
          </p:cNvSpPr>
          <p:nvPr>
            <p:ph idx="4294967295"/>
          </p:nvPr>
        </p:nvSpPr>
        <p:spPr>
          <a:xfrm>
            <a:off x="1504950" y="1417320"/>
            <a:ext cx="7639050" cy="4831080"/>
          </a:xfrm>
        </p:spPr>
        <p:txBody>
          <a:bodyPr>
            <a:normAutofit/>
          </a:bodyPr>
          <a:lstStyle/>
          <a:p>
            <a:pPr marL="82296" indent="0" algn="just">
              <a:buClr>
                <a:srgbClr val="FF0000"/>
              </a:buClr>
              <a:buNone/>
            </a:pPr>
            <a:r>
              <a:rPr lang="en-US" sz="2000" dirty="0" smtClean="0">
                <a:cs typeface="Times New Roman" pitchFamily="18" charset="0"/>
              </a:rPr>
              <a:t>General rule:  student education records may not be disclosed without the written consent of the student </a:t>
            </a:r>
          </a:p>
          <a:p>
            <a:pPr marL="82296" indent="0" algn="just">
              <a:buClr>
                <a:srgbClr val="FF0000"/>
              </a:buClr>
              <a:buNone/>
            </a:pPr>
            <a:r>
              <a:rPr lang="en-US" sz="2000" dirty="0" smtClean="0">
                <a:cs typeface="Times New Roman" pitchFamily="18" charset="0"/>
              </a:rPr>
              <a:t>Exceptions:</a:t>
            </a:r>
          </a:p>
          <a:p>
            <a:pPr algn="just">
              <a:buClr>
                <a:srgbClr val="FF0000"/>
              </a:buClr>
            </a:pPr>
            <a:r>
              <a:rPr lang="en-US" sz="2000" dirty="0" err="1" smtClean="0">
                <a:cs typeface="Times New Roman" pitchFamily="18" charset="0"/>
              </a:rPr>
              <a:t>FERPA</a:t>
            </a:r>
            <a:r>
              <a:rPr lang="en-US" sz="2000" dirty="0" smtClean="0">
                <a:cs typeface="Times New Roman" pitchFamily="18" charset="0"/>
              </a:rPr>
              <a:t> allows institutions to designate certain classes of information as “directory information” that “may” be released to anyone without the student’s consent</a:t>
            </a:r>
          </a:p>
          <a:p>
            <a:pPr algn="just">
              <a:buClr>
                <a:srgbClr val="FF0000"/>
              </a:buClr>
            </a:pPr>
            <a:r>
              <a:rPr lang="en-US" sz="2000" dirty="0" smtClean="0">
                <a:cs typeface="Times New Roman" pitchFamily="18" charset="0"/>
              </a:rPr>
              <a:t>“Directory Information” is “information that generally would not be considered harmful or an invasion of privacy if disclosed”</a:t>
            </a:r>
          </a:p>
          <a:p>
            <a:pPr algn="just">
              <a:buClr>
                <a:srgbClr val="FF0000"/>
              </a:buClr>
            </a:pPr>
            <a:r>
              <a:rPr lang="en-US" sz="2000" dirty="0" smtClean="0">
                <a:cs typeface="Times New Roman" pitchFamily="18" charset="0"/>
              </a:rPr>
              <a:t>LU must provide annual notice to students of the classes of information it has designated as “directory information”</a:t>
            </a:r>
          </a:p>
          <a:p>
            <a:pPr algn="just">
              <a:buClr>
                <a:srgbClr val="FF0000"/>
              </a:buClr>
            </a:pPr>
            <a:r>
              <a:rPr lang="en-US" sz="2000" dirty="0" smtClean="0">
                <a:cs typeface="Times New Roman" pitchFamily="18" charset="0"/>
              </a:rPr>
              <a:t>Student who does not want information to be released without their consent, must file a written request to withhold “directory information” </a:t>
            </a:r>
          </a:p>
          <a:p>
            <a:pPr marL="82296" indent="0" algn="just">
              <a:buClr>
                <a:srgbClr val="FF0000"/>
              </a:buClr>
              <a:buNone/>
            </a:pPr>
            <a:endParaRPr lang="en-US" sz="2000" dirty="0">
              <a:cs typeface="Times New Roman" pitchFamily="18" charset="0"/>
            </a:endParaRPr>
          </a:p>
        </p:txBody>
      </p:sp>
      <p:sp>
        <p:nvSpPr>
          <p:cNvPr id="6" name="Date Placeholder 5"/>
          <p:cNvSpPr>
            <a:spLocks noGrp="1"/>
          </p:cNvSpPr>
          <p:nvPr>
            <p:ph type="dt" sz="half" idx="10"/>
          </p:nvPr>
        </p:nvSpPr>
        <p:spPr>
          <a:xfrm>
            <a:off x="5486400" y="6305550"/>
            <a:ext cx="2133600" cy="476250"/>
          </a:xfrm>
        </p:spPr>
        <p:txBody>
          <a:bodyPr/>
          <a:lstStyle/>
          <a:p>
            <a:r>
              <a:rPr lang="en-US" dirty="0" smtClean="0"/>
              <a:t>09-01-2016</a:t>
            </a:r>
            <a:endParaRPr lang="en-US" dirty="0"/>
          </a:p>
        </p:txBody>
      </p:sp>
      <p:sp>
        <p:nvSpPr>
          <p:cNvPr id="8" name="Slide Number Placeholder 7"/>
          <p:cNvSpPr>
            <a:spLocks noGrp="1"/>
          </p:cNvSpPr>
          <p:nvPr>
            <p:ph type="sldNum" sz="quarter" idx="12"/>
          </p:nvPr>
        </p:nvSpPr>
        <p:spPr/>
        <p:txBody>
          <a:bodyPr/>
          <a:lstStyle/>
          <a:p>
            <a:fld id="{8903DA1D-CFD6-472A-A3E2-1942C0C57A91}" type="slidenum">
              <a:rPr lang="en-US" smtClean="0"/>
              <a:pPr/>
              <a:t>5</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3600" dirty="0" smtClean="0"/>
              <a:t>FERPA: General </a:t>
            </a:r>
            <a:r>
              <a:rPr lang="en-US" sz="3600" dirty="0"/>
              <a:t>Provisions </a:t>
            </a:r>
            <a:r>
              <a:rPr lang="en-US" sz="3600" dirty="0" smtClean="0"/>
              <a:t>(Continued)</a:t>
            </a:r>
            <a:endParaRPr lang="en-US" sz="3600" dirty="0"/>
          </a:p>
        </p:txBody>
      </p:sp>
      <p:sp>
        <p:nvSpPr>
          <p:cNvPr id="3" name="Content Placeholder 2"/>
          <p:cNvSpPr>
            <a:spLocks noGrp="1"/>
          </p:cNvSpPr>
          <p:nvPr>
            <p:ph idx="4294967295"/>
          </p:nvPr>
        </p:nvSpPr>
        <p:spPr>
          <a:xfrm>
            <a:off x="1644650" y="1524000"/>
            <a:ext cx="7499350" cy="4724400"/>
          </a:xfrm>
        </p:spPr>
        <p:txBody>
          <a:bodyPr>
            <a:normAutofit lnSpcReduction="10000"/>
          </a:bodyPr>
          <a:lstStyle/>
          <a:p>
            <a:pPr algn="just">
              <a:buClr>
                <a:srgbClr val="FF0000"/>
              </a:buClr>
            </a:pPr>
            <a:r>
              <a:rPr lang="en-US" sz="2000" dirty="0" smtClean="0">
                <a:cs typeface="Times New Roman" pitchFamily="18" charset="0"/>
              </a:rPr>
              <a:t>“Directory information” statement should be included in student related publications – should expressly identify all classes of information which LU has designated as “directory”</a:t>
            </a:r>
          </a:p>
          <a:p>
            <a:pPr algn="just"/>
            <a:endParaRPr lang="en-US" sz="2000" dirty="0" smtClean="0">
              <a:cs typeface="Times New Roman" pitchFamily="18" charset="0"/>
            </a:endParaRPr>
          </a:p>
          <a:p>
            <a:pPr algn="just">
              <a:buClr>
                <a:srgbClr val="FF0000"/>
              </a:buClr>
            </a:pPr>
            <a:r>
              <a:rPr lang="en-US" sz="2000" dirty="0" smtClean="0">
                <a:cs typeface="Times New Roman" pitchFamily="18" charset="0"/>
              </a:rPr>
              <a:t>FERPA “directory information” categories include: name, address, telephone listing, e-mail address, major field of study, academic classification, participation in officially recognized sports and activities, weight and height of members of athletic teams, </a:t>
            </a:r>
            <a:r>
              <a:rPr lang="en-US" sz="2000" dirty="0">
                <a:cs typeface="Times New Roman" pitchFamily="18" charset="0"/>
              </a:rPr>
              <a:t>dates of attendance/enrollment status (e.g. undergraduate or graduate; full-time or part-time), </a:t>
            </a:r>
            <a:r>
              <a:rPr lang="en-US" sz="2000" dirty="0" smtClean="0">
                <a:cs typeface="Times New Roman" pitchFamily="18" charset="0"/>
              </a:rPr>
              <a:t>degrees</a:t>
            </a:r>
            <a:r>
              <a:rPr lang="en-US" sz="2000" dirty="0">
                <a:cs typeface="Times New Roman" pitchFamily="18" charset="0"/>
              </a:rPr>
              <a:t> </a:t>
            </a:r>
            <a:r>
              <a:rPr lang="en-US" sz="2000" dirty="0" smtClean="0">
                <a:cs typeface="Times New Roman" pitchFamily="18" charset="0"/>
              </a:rPr>
              <a:t>and awards received, last educational agency or institution </a:t>
            </a:r>
            <a:r>
              <a:rPr lang="en-US" sz="2000" dirty="0">
                <a:cs typeface="Times New Roman" pitchFamily="18" charset="0"/>
              </a:rPr>
              <a:t>attended, </a:t>
            </a:r>
            <a:r>
              <a:rPr lang="en-US" sz="2000" dirty="0" smtClean="0">
                <a:cs typeface="Times New Roman" pitchFamily="18" charset="0"/>
              </a:rPr>
              <a:t>photographs, class roster</a:t>
            </a:r>
          </a:p>
          <a:p>
            <a:pPr lvl="1" algn="just">
              <a:buClr>
                <a:srgbClr val="FF0000"/>
              </a:buClr>
            </a:pPr>
            <a:r>
              <a:rPr lang="en-US" sz="1600" dirty="0" smtClean="0">
                <a:cs typeface="Times New Roman" pitchFamily="18" charset="0"/>
              </a:rPr>
              <a:t>Student’s Social Security Number cannot be designated as “directory information”; Student ID number can be designated as “directory information” only if ID number cannot be used to access the student’s records, except when used in conjunction with one or more factors that authenticate the user’s identity (e.g. PIN)</a:t>
            </a:r>
          </a:p>
          <a:p>
            <a:pPr lvl="1">
              <a:buNone/>
            </a:pPr>
            <a:endParaRPr lang="en-US" sz="1600" dirty="0" smtClean="0">
              <a:latin typeface="Times New Roman" pitchFamily="18" charset="0"/>
              <a:cs typeface="Times New Roman" pitchFamily="18" charset="0"/>
            </a:endParaRPr>
          </a:p>
        </p:txBody>
      </p:sp>
      <p:sp>
        <p:nvSpPr>
          <p:cNvPr id="6" name="Date Placeholder 5"/>
          <p:cNvSpPr>
            <a:spLocks noGrp="1"/>
          </p:cNvSpPr>
          <p:nvPr>
            <p:ph type="dt" sz="half" idx="10"/>
          </p:nvPr>
        </p:nvSpPr>
        <p:spPr>
          <a:xfrm>
            <a:off x="5486400" y="6305550"/>
            <a:ext cx="2133600" cy="476250"/>
          </a:xfrm>
        </p:spPr>
        <p:txBody>
          <a:bodyPr/>
          <a:lstStyle/>
          <a:p>
            <a:r>
              <a:rPr lang="en-US" dirty="0" smtClean="0"/>
              <a:t>09-01-2016</a:t>
            </a:r>
            <a:endParaRPr lang="en-US" dirty="0"/>
          </a:p>
        </p:txBody>
      </p:sp>
      <p:sp>
        <p:nvSpPr>
          <p:cNvPr id="8" name="Slide Number Placeholder 7"/>
          <p:cNvSpPr>
            <a:spLocks noGrp="1"/>
          </p:cNvSpPr>
          <p:nvPr>
            <p:ph type="sldNum" sz="quarter" idx="12"/>
          </p:nvPr>
        </p:nvSpPr>
        <p:spPr/>
        <p:txBody>
          <a:bodyPr/>
          <a:lstStyle/>
          <a:p>
            <a:fld id="{8903DA1D-CFD6-472A-A3E2-1942C0C57A91}" type="slidenum">
              <a:rPr lang="en-US" smtClean="0"/>
              <a:pPr/>
              <a:t>6</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blinds(horizontal)">
                                      <p:cBhvr>
                                        <p:cTn id="15"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066800" y="274320"/>
            <a:ext cx="8077200" cy="1143000"/>
          </a:xfrm>
        </p:spPr>
        <p:txBody>
          <a:bodyPr>
            <a:normAutofit/>
          </a:bodyPr>
          <a:lstStyle/>
          <a:p>
            <a:r>
              <a:rPr lang="en-US" sz="3600" dirty="0" smtClean="0"/>
              <a:t>FERPA: General Provisions - Disclosure</a:t>
            </a:r>
            <a:endParaRPr lang="en-US" sz="3600" dirty="0"/>
          </a:p>
        </p:txBody>
      </p:sp>
      <p:sp>
        <p:nvSpPr>
          <p:cNvPr id="3" name="Content Placeholder 2"/>
          <p:cNvSpPr>
            <a:spLocks noGrp="1"/>
          </p:cNvSpPr>
          <p:nvPr>
            <p:ph idx="4294967295"/>
          </p:nvPr>
        </p:nvSpPr>
        <p:spPr>
          <a:xfrm>
            <a:off x="1644650" y="1295400"/>
            <a:ext cx="7499350" cy="5181600"/>
          </a:xfrm>
        </p:spPr>
        <p:txBody>
          <a:bodyPr>
            <a:noAutofit/>
          </a:bodyPr>
          <a:lstStyle/>
          <a:p>
            <a:pPr algn="just">
              <a:spcBef>
                <a:spcPts val="0"/>
              </a:spcBef>
              <a:buClr>
                <a:srgbClr val="FF0000"/>
              </a:buClr>
            </a:pPr>
            <a:r>
              <a:rPr lang="en-US" sz="1500" dirty="0" smtClean="0">
                <a:cs typeface="Times New Roman" pitchFamily="18" charset="0"/>
              </a:rPr>
              <a:t>You can disclose education records without the student’s consent to “other school officials” who have “legitimate educational interests” in the information.  A “legitimate educational interest” is defined by the demonstrated “need to know” by those officials of an institution who act in the students’ educational interest (see definition of school official below).</a:t>
            </a:r>
          </a:p>
          <a:p>
            <a:pPr marL="82296" indent="0" algn="just">
              <a:spcBef>
                <a:spcPts val="0"/>
              </a:spcBef>
              <a:buClr>
                <a:srgbClr val="FF0000"/>
              </a:buClr>
              <a:buNone/>
            </a:pPr>
            <a:endParaRPr lang="en-US" sz="1500" dirty="0" smtClean="0">
              <a:cs typeface="Times New Roman" pitchFamily="18" charset="0"/>
            </a:endParaRPr>
          </a:p>
          <a:p>
            <a:pPr algn="just">
              <a:spcBef>
                <a:spcPts val="0"/>
              </a:spcBef>
              <a:buClr>
                <a:srgbClr val="FF0000"/>
              </a:buClr>
            </a:pPr>
            <a:r>
              <a:rPr lang="en-US" sz="1500" dirty="0" err="1" smtClean="0">
                <a:cs typeface="Times New Roman" pitchFamily="18" charset="0"/>
              </a:rPr>
              <a:t>FERPA</a:t>
            </a:r>
            <a:r>
              <a:rPr lang="en-US" sz="1500" dirty="0" smtClean="0">
                <a:cs typeface="Times New Roman" pitchFamily="18" charset="0"/>
              </a:rPr>
              <a:t> allows the University to broadly define who qualifies as a “school official” and what is a “legitimate educational interest” – LU must provide annual notice of its definitions to its student</a:t>
            </a:r>
          </a:p>
          <a:p>
            <a:pPr marL="82296" indent="0" algn="just">
              <a:buClr>
                <a:srgbClr val="FF0000"/>
              </a:buClr>
              <a:buNone/>
            </a:pPr>
            <a:endParaRPr lang="en-US" sz="1500" dirty="0" smtClean="0">
              <a:cs typeface="Times New Roman" pitchFamily="18" charset="0"/>
            </a:endParaRPr>
          </a:p>
          <a:p>
            <a:pPr algn="just">
              <a:spcBef>
                <a:spcPts val="0"/>
              </a:spcBef>
              <a:buClr>
                <a:srgbClr val="FF0000"/>
              </a:buClr>
            </a:pPr>
            <a:r>
              <a:rPr lang="en-US" sz="1500" dirty="0" smtClean="0">
                <a:cs typeface="Times New Roman" pitchFamily="18" charset="0"/>
              </a:rPr>
              <a:t>A school official is a person employed by the University in an administrative, supervisory, academic or research, or support staff position (including law enforcement unit personnel and health staff); a </a:t>
            </a:r>
            <a:r>
              <a:rPr lang="en-US" sz="1500" dirty="0">
                <a:cs typeface="Times New Roman" pitchFamily="18" charset="0"/>
              </a:rPr>
              <a:t>person serving on the Board of Regents; or a student serving on an official committee (such as disciplinary or grievance committee).  They may also include a volunteer or contractor outside of the school who performs an institutional service of function for which the school would otherwise use its own employees and who is under the direct </a:t>
            </a:r>
            <a:r>
              <a:rPr lang="en-US" sz="1500" dirty="0" smtClean="0">
                <a:cs typeface="Times New Roman" pitchFamily="18" charset="0"/>
              </a:rPr>
              <a:t>control of </a:t>
            </a:r>
            <a:r>
              <a:rPr lang="en-US" sz="1500" dirty="0">
                <a:cs typeface="Times New Roman" pitchFamily="18" charset="0"/>
              </a:rPr>
              <a:t>the school with respect to the use and maintenance of personally identifiable information (PII) from education records, such as an attorney, auditor, or collection agent, or a student volunteering to assist another school official in performing his or her tasks.  </a:t>
            </a:r>
          </a:p>
          <a:p>
            <a:pPr lvl="1" algn="just">
              <a:buClr>
                <a:srgbClr val="FF0000"/>
              </a:buClr>
            </a:pPr>
            <a:r>
              <a:rPr lang="en-US" sz="1500" dirty="0" smtClean="0">
                <a:cs typeface="Times New Roman" pitchFamily="18" charset="0"/>
              </a:rPr>
              <a:t>A school official has a legitimate educational interest if the official needs to review an education record in order to fulfill his or her professional responsibilities for the University</a:t>
            </a:r>
          </a:p>
          <a:p>
            <a:endParaRPr lang="en-US" sz="1500" dirty="0" smtClean="0">
              <a:latin typeface="Times New Roman" pitchFamily="18" charset="0"/>
              <a:cs typeface="Times New Roman" pitchFamily="18" charset="0"/>
            </a:endParaRPr>
          </a:p>
        </p:txBody>
      </p:sp>
      <p:sp>
        <p:nvSpPr>
          <p:cNvPr id="6" name="Date Placeholder 5"/>
          <p:cNvSpPr>
            <a:spLocks noGrp="1"/>
          </p:cNvSpPr>
          <p:nvPr>
            <p:ph type="dt" sz="half" idx="10"/>
          </p:nvPr>
        </p:nvSpPr>
        <p:spPr>
          <a:xfrm>
            <a:off x="5486400" y="6305550"/>
            <a:ext cx="2133600" cy="476250"/>
          </a:xfrm>
        </p:spPr>
        <p:txBody>
          <a:bodyPr/>
          <a:lstStyle/>
          <a:p>
            <a:r>
              <a:rPr lang="en-US" dirty="0" smtClean="0"/>
              <a:t>09-01-2016</a:t>
            </a:r>
            <a:endParaRPr lang="en-US" dirty="0"/>
          </a:p>
        </p:txBody>
      </p:sp>
      <p:sp>
        <p:nvSpPr>
          <p:cNvPr id="8" name="Slide Number Placeholder 7"/>
          <p:cNvSpPr>
            <a:spLocks noGrp="1"/>
          </p:cNvSpPr>
          <p:nvPr>
            <p:ph type="sldNum" sz="quarter" idx="12"/>
          </p:nvPr>
        </p:nvSpPr>
        <p:spPr/>
        <p:txBody>
          <a:bodyPr/>
          <a:lstStyle/>
          <a:p>
            <a:fld id="{8903DA1D-CFD6-472A-A3E2-1942C0C57A91}" type="slidenum">
              <a:rPr lang="en-US" smtClean="0"/>
              <a:pPr/>
              <a:t>7</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Effect transition="in" filter="blinds(horizontal)">
                                      <p:cBhvr>
                                        <p:cTn id="15" dur="500"/>
                                        <p:tgtEl>
                                          <p:spTgt spid="3">
                                            <p:txEl>
                                              <p:pRg st="4" end="4"/>
                                            </p:txEl>
                                          </p:spTgt>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3">
                                            <p:txEl>
                                              <p:pRg st="5" end="5"/>
                                            </p:txEl>
                                          </p:spTgt>
                                        </p:tgtEl>
                                        <p:attrNameLst>
                                          <p:attrName>style.visibility</p:attrName>
                                        </p:attrNameLst>
                                      </p:cBhvr>
                                      <p:to>
                                        <p:strVal val="visible"/>
                                      </p:to>
                                    </p:set>
                                    <p:animEffect transition="in" filter="blinds(horizontal)">
                                      <p:cBhvr>
                                        <p:cTn id="18"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90600" y="274320"/>
            <a:ext cx="8153400" cy="1143000"/>
          </a:xfrm>
        </p:spPr>
        <p:txBody>
          <a:bodyPr>
            <a:normAutofit/>
          </a:bodyPr>
          <a:lstStyle/>
          <a:p>
            <a:pPr>
              <a:lnSpc>
                <a:spcPct val="80000"/>
              </a:lnSpc>
            </a:pPr>
            <a:r>
              <a:rPr lang="en-US" sz="3600" dirty="0" smtClean="0"/>
              <a:t>FERPA: General Provisions - </a:t>
            </a:r>
            <a:r>
              <a:rPr lang="en-US" sz="3600" dirty="0"/>
              <a:t>Disclosure </a:t>
            </a:r>
            <a:r>
              <a:rPr lang="en-US" sz="3600" dirty="0" smtClean="0"/>
              <a:t>(Continued - 1)</a:t>
            </a:r>
            <a:endParaRPr lang="en-US" sz="3600" dirty="0"/>
          </a:p>
        </p:txBody>
      </p:sp>
      <p:sp>
        <p:nvSpPr>
          <p:cNvPr id="3" name="Content Placeholder 2"/>
          <p:cNvSpPr>
            <a:spLocks noGrp="1"/>
          </p:cNvSpPr>
          <p:nvPr>
            <p:ph idx="4294967295"/>
          </p:nvPr>
        </p:nvSpPr>
        <p:spPr>
          <a:xfrm>
            <a:off x="1644650" y="1447800"/>
            <a:ext cx="7499350" cy="4876800"/>
          </a:xfrm>
        </p:spPr>
        <p:txBody>
          <a:bodyPr>
            <a:normAutofit fontScale="85000" lnSpcReduction="20000"/>
          </a:bodyPr>
          <a:lstStyle/>
          <a:p>
            <a:pPr algn="just">
              <a:buClr>
                <a:srgbClr val="FF0000"/>
              </a:buClr>
            </a:pPr>
            <a:r>
              <a:rPr lang="en-US" sz="2000" dirty="0" smtClean="0">
                <a:cs typeface="Times New Roman" pitchFamily="18" charset="0"/>
              </a:rPr>
              <a:t>FERPA permits (does not require) disclosure of information from education records to appropriate parties, including parents, in connection with an emergency if knowledge of the information is necessary to protect the health or safety of the student or other individuals </a:t>
            </a:r>
          </a:p>
          <a:p>
            <a:pPr lvl="1" algn="just">
              <a:buClr>
                <a:srgbClr val="FF0000"/>
              </a:buClr>
            </a:pPr>
            <a:r>
              <a:rPr lang="en-US" sz="1600" dirty="0" smtClean="0">
                <a:cs typeface="Times New Roman" pitchFamily="18" charset="0"/>
              </a:rPr>
              <a:t>Must document disclosures - keep records documenting perceived threat and the parties to whom information was disclosed</a:t>
            </a:r>
          </a:p>
          <a:p>
            <a:pPr algn="just">
              <a:buClr>
                <a:srgbClr val="FF0000"/>
              </a:buClr>
              <a:buNone/>
            </a:pPr>
            <a:endParaRPr lang="en-US" sz="2000" dirty="0" smtClean="0">
              <a:cs typeface="Times New Roman" pitchFamily="18" charset="0"/>
            </a:endParaRPr>
          </a:p>
          <a:p>
            <a:pPr algn="just">
              <a:buClr>
                <a:srgbClr val="FF0000"/>
              </a:buClr>
            </a:pPr>
            <a:r>
              <a:rPr lang="en-US" sz="2000" dirty="0" smtClean="0">
                <a:cs typeface="Times New Roman" pitchFamily="18" charset="0"/>
              </a:rPr>
              <a:t>FERPA permits disclosure to parents of students if the student is their dependent for federal tax purposes</a:t>
            </a:r>
          </a:p>
          <a:p>
            <a:pPr lvl="1" algn="just">
              <a:buClr>
                <a:srgbClr val="FF0000"/>
              </a:buClr>
            </a:pPr>
            <a:r>
              <a:rPr lang="en-US" sz="1800" dirty="0" smtClean="0">
                <a:cs typeface="Times New Roman" pitchFamily="18" charset="0"/>
              </a:rPr>
              <a:t>Must verify student’s dependent status (e.g. tax returns) – good for one tax season</a:t>
            </a:r>
          </a:p>
          <a:p>
            <a:pPr marL="402336" lvl="1" indent="0" algn="just">
              <a:buClr>
                <a:srgbClr val="FF0000"/>
              </a:buClr>
              <a:buNone/>
            </a:pPr>
            <a:endParaRPr lang="en-US" sz="1600" dirty="0" smtClean="0">
              <a:cs typeface="Times New Roman" pitchFamily="18" charset="0"/>
            </a:endParaRPr>
          </a:p>
          <a:p>
            <a:pPr algn="just">
              <a:buClr>
                <a:srgbClr val="FF0000"/>
              </a:buClr>
            </a:pPr>
            <a:r>
              <a:rPr lang="en-US" sz="2000" dirty="0" smtClean="0">
                <a:cs typeface="Times New Roman" pitchFamily="18" charset="0"/>
              </a:rPr>
              <a:t>FERPA permits disclosure to parents of information relating to the student’s violation of law or the University’s </a:t>
            </a:r>
            <a:r>
              <a:rPr lang="en-US" sz="2000" dirty="0">
                <a:cs typeface="Times New Roman" pitchFamily="18" charset="0"/>
              </a:rPr>
              <a:t>rules </a:t>
            </a:r>
            <a:r>
              <a:rPr lang="en-US" sz="2000" dirty="0" smtClean="0">
                <a:cs typeface="Times New Roman" pitchFamily="18" charset="0"/>
              </a:rPr>
              <a:t>or policy governing the use or possession of alcohol or a controlled substance, if student has committed a disciplinary violation and is under the age of 21 at the time of the violation and disclosure </a:t>
            </a:r>
          </a:p>
          <a:p>
            <a:pPr algn="just">
              <a:buClr>
                <a:srgbClr val="FF0000"/>
              </a:buClr>
            </a:pPr>
            <a:endParaRPr lang="en-US" sz="2000" dirty="0" smtClean="0">
              <a:cs typeface="Times New Roman" pitchFamily="18" charset="0"/>
            </a:endParaRPr>
          </a:p>
          <a:p>
            <a:pPr algn="just">
              <a:buClr>
                <a:srgbClr val="FF0000"/>
              </a:buClr>
            </a:pPr>
            <a:r>
              <a:rPr lang="en-US" sz="2000" dirty="0" smtClean="0">
                <a:cs typeface="Times New Roman" pitchFamily="18" charset="0"/>
              </a:rPr>
              <a:t>FERPA permits disclosure in connection with financial aid the student has applied for or received (if necessary to determine eligibility, amount of aid, conditions of aid, to enforce terms and conditions of aid)</a:t>
            </a:r>
            <a:endParaRPr lang="en-US" sz="2000" dirty="0">
              <a:cs typeface="Times New Roman" pitchFamily="18" charset="0"/>
            </a:endParaRPr>
          </a:p>
        </p:txBody>
      </p:sp>
      <p:sp>
        <p:nvSpPr>
          <p:cNvPr id="6" name="Date Placeholder 5"/>
          <p:cNvSpPr>
            <a:spLocks noGrp="1"/>
          </p:cNvSpPr>
          <p:nvPr>
            <p:ph type="dt" sz="half" idx="10"/>
          </p:nvPr>
        </p:nvSpPr>
        <p:spPr>
          <a:xfrm>
            <a:off x="5486400" y="6305550"/>
            <a:ext cx="2133600" cy="476250"/>
          </a:xfrm>
        </p:spPr>
        <p:txBody>
          <a:bodyPr/>
          <a:lstStyle/>
          <a:p>
            <a:r>
              <a:rPr lang="en-US" dirty="0" smtClean="0"/>
              <a:t>09-01-2016</a:t>
            </a:r>
            <a:endParaRPr lang="en-US" dirty="0"/>
          </a:p>
        </p:txBody>
      </p:sp>
      <p:sp>
        <p:nvSpPr>
          <p:cNvPr id="8" name="Slide Number Placeholder 7"/>
          <p:cNvSpPr>
            <a:spLocks noGrp="1"/>
          </p:cNvSpPr>
          <p:nvPr>
            <p:ph type="sldNum" sz="quarter" idx="12"/>
          </p:nvPr>
        </p:nvSpPr>
        <p:spPr/>
        <p:txBody>
          <a:bodyPr/>
          <a:lstStyle/>
          <a:p>
            <a:fld id="{8903DA1D-CFD6-472A-A3E2-1942C0C57A91}" type="slidenum">
              <a:rPr lang="en-US" smtClean="0"/>
              <a:pPr/>
              <a:t>8</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linds(horizontal)">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blinds(horizontal)">
                                      <p:cBhvr>
                                        <p:cTn id="15" dur="500"/>
                                        <p:tgtEl>
                                          <p:spTgt spid="3">
                                            <p:txEl>
                                              <p:pRg st="3" end="3"/>
                                            </p:txEl>
                                          </p:spTgt>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blinds(horizontal)">
                                      <p:cBhvr>
                                        <p:cTn id="18" dur="500"/>
                                        <p:tgtEl>
                                          <p:spTgt spid="3">
                                            <p:txEl>
                                              <p:pRg st="4" end="4"/>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Effect transition="in" filter="blinds(horizontal)">
                                      <p:cBhvr>
                                        <p:cTn id="23" dur="500"/>
                                        <p:tgtEl>
                                          <p:spTgt spid="3">
                                            <p:txEl>
                                              <p:pRg st="6" end="6"/>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grpId="0" nodeType="clickEffect">
                                  <p:stCondLst>
                                    <p:cond delay="0"/>
                                  </p:stCondLst>
                                  <p:childTnLst>
                                    <p:set>
                                      <p:cBhvr>
                                        <p:cTn id="27" dur="1" fill="hold">
                                          <p:stCondLst>
                                            <p:cond delay="0"/>
                                          </p:stCondLst>
                                        </p:cTn>
                                        <p:tgtEl>
                                          <p:spTgt spid="3">
                                            <p:txEl>
                                              <p:pRg st="8" end="8"/>
                                            </p:txEl>
                                          </p:spTgt>
                                        </p:tgtEl>
                                        <p:attrNameLst>
                                          <p:attrName>style.visibility</p:attrName>
                                        </p:attrNameLst>
                                      </p:cBhvr>
                                      <p:to>
                                        <p:strVal val="visible"/>
                                      </p:to>
                                    </p:set>
                                    <p:animEffect transition="in" filter="blinds(horizontal)">
                                      <p:cBhvr>
                                        <p:cTn id="28"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066800" y="274320"/>
            <a:ext cx="8077200" cy="944880"/>
          </a:xfrm>
        </p:spPr>
        <p:txBody>
          <a:bodyPr>
            <a:noAutofit/>
          </a:bodyPr>
          <a:lstStyle/>
          <a:p>
            <a:pPr>
              <a:lnSpc>
                <a:spcPct val="80000"/>
              </a:lnSpc>
            </a:pPr>
            <a:r>
              <a:rPr lang="en-US" sz="3600" dirty="0" smtClean="0"/>
              <a:t>FERPA: General Provisions </a:t>
            </a:r>
            <a:r>
              <a:rPr lang="en-US" sz="3600" dirty="0"/>
              <a:t>– Disclosure </a:t>
            </a:r>
            <a:r>
              <a:rPr lang="en-US" sz="3600" dirty="0" smtClean="0"/>
              <a:t>(Continued – 2)</a:t>
            </a:r>
            <a:endParaRPr lang="en-US" sz="3600" dirty="0"/>
          </a:p>
        </p:txBody>
      </p:sp>
      <p:sp>
        <p:nvSpPr>
          <p:cNvPr id="3" name="Content Placeholder 2"/>
          <p:cNvSpPr>
            <a:spLocks noGrp="1"/>
          </p:cNvSpPr>
          <p:nvPr>
            <p:ph idx="4294967295"/>
          </p:nvPr>
        </p:nvSpPr>
        <p:spPr>
          <a:xfrm>
            <a:off x="1644650" y="1447800"/>
            <a:ext cx="7499350" cy="4800600"/>
          </a:xfrm>
        </p:spPr>
        <p:txBody>
          <a:bodyPr>
            <a:normAutofit fontScale="62500" lnSpcReduction="20000"/>
          </a:bodyPr>
          <a:lstStyle/>
          <a:p>
            <a:pPr algn="just">
              <a:buClr>
                <a:srgbClr val="FF0000"/>
              </a:buClr>
            </a:pPr>
            <a:r>
              <a:rPr lang="en-US" sz="2200" dirty="0" smtClean="0">
                <a:cs typeface="Times New Roman" pitchFamily="18" charset="0"/>
              </a:rPr>
              <a:t>FERPA permits disclosure of education records to Federal and State Officials and organizations conducting studies on their behalf (FERPA regulations define scope of disclosures – disclosure conditions – no further disclosure by receiving party without the student’s consent)</a:t>
            </a:r>
          </a:p>
          <a:p>
            <a:pPr algn="just">
              <a:buClr>
                <a:srgbClr val="FF0000"/>
              </a:buClr>
            </a:pPr>
            <a:endParaRPr lang="en-US" sz="2200" dirty="0" smtClean="0">
              <a:cs typeface="Times New Roman" pitchFamily="18" charset="0"/>
            </a:endParaRPr>
          </a:p>
          <a:p>
            <a:pPr algn="just">
              <a:buClr>
                <a:srgbClr val="FF0000"/>
              </a:buClr>
            </a:pPr>
            <a:r>
              <a:rPr lang="en-US" sz="2200" dirty="0" smtClean="0">
                <a:cs typeface="Times New Roman" pitchFamily="18" charset="0"/>
              </a:rPr>
              <a:t>FERPA permits disclosure of the final results of a disciplinary proceeding conducted against a student who is an alleged perpetrator of a crime of violence or a non-forcible sex offense, if the </a:t>
            </a:r>
            <a:r>
              <a:rPr lang="en-US" sz="2200" dirty="0">
                <a:cs typeface="Times New Roman" pitchFamily="18" charset="0"/>
              </a:rPr>
              <a:t>University </a:t>
            </a:r>
            <a:r>
              <a:rPr lang="en-US" sz="2200" dirty="0" smtClean="0">
                <a:cs typeface="Times New Roman" pitchFamily="18" charset="0"/>
              </a:rPr>
              <a:t>determines as a result of disciplinary proceeding that the student committed a violation of the University’s </a:t>
            </a:r>
            <a:r>
              <a:rPr lang="en-US" sz="2200" dirty="0">
                <a:cs typeface="Times New Roman" pitchFamily="18" charset="0"/>
              </a:rPr>
              <a:t>own </a:t>
            </a:r>
            <a:r>
              <a:rPr lang="en-US" sz="2200" dirty="0" smtClean="0">
                <a:cs typeface="Times New Roman" pitchFamily="18" charset="0"/>
              </a:rPr>
              <a:t>rules or policies with respect to such crime or offense</a:t>
            </a:r>
          </a:p>
          <a:p>
            <a:pPr lvl="1" algn="just">
              <a:buClr>
                <a:srgbClr val="FF0000"/>
              </a:buClr>
            </a:pPr>
            <a:r>
              <a:rPr lang="en-US" sz="2200" dirty="0" smtClean="0">
                <a:cs typeface="Times New Roman" pitchFamily="18" charset="0"/>
              </a:rPr>
              <a:t>“final results” disclosure is limited to the name of student who is the alleged perpetrator, the violation the student was found to have committed, and the sanction imposed against the student by the University</a:t>
            </a:r>
          </a:p>
          <a:p>
            <a:pPr marL="82296" indent="0" algn="just">
              <a:buClr>
                <a:srgbClr val="FF0000"/>
              </a:buClr>
              <a:buNone/>
            </a:pPr>
            <a:endParaRPr lang="en-US" sz="2200" dirty="0" smtClean="0">
              <a:cs typeface="Times New Roman" pitchFamily="18" charset="0"/>
            </a:endParaRPr>
          </a:p>
          <a:p>
            <a:pPr algn="just">
              <a:buClr>
                <a:srgbClr val="FF0000"/>
              </a:buClr>
            </a:pPr>
            <a:r>
              <a:rPr lang="en-US" sz="2200" dirty="0" smtClean="0">
                <a:cs typeface="Times New Roman" pitchFamily="18" charset="0"/>
              </a:rPr>
              <a:t>FERPA permits disclosure of the final results of a disciplinary proceeding to a victim of a crime of violence or a non-forcible sex offense whether or not the alleged perpetrator was found in violation of the University’s rules and policies</a:t>
            </a:r>
          </a:p>
          <a:p>
            <a:pPr lvl="1" algn="just">
              <a:buClr>
                <a:srgbClr val="FF0000"/>
              </a:buClr>
            </a:pPr>
            <a:r>
              <a:rPr lang="en-US" sz="2200" dirty="0" smtClean="0">
                <a:cs typeface="Times New Roman" pitchFamily="18" charset="0"/>
              </a:rPr>
              <a:t>“final results” disclosure limitations as noted above</a:t>
            </a:r>
          </a:p>
          <a:p>
            <a:pPr marL="82296" indent="0" algn="just">
              <a:buClr>
                <a:srgbClr val="FF0000"/>
              </a:buClr>
              <a:buNone/>
            </a:pPr>
            <a:endParaRPr lang="en-US" sz="2200" dirty="0" smtClean="0">
              <a:cs typeface="Times New Roman" pitchFamily="18" charset="0"/>
            </a:endParaRPr>
          </a:p>
          <a:p>
            <a:pPr algn="just">
              <a:buClr>
                <a:srgbClr val="FF0000"/>
              </a:buClr>
            </a:pPr>
            <a:r>
              <a:rPr lang="en-US" sz="2200" dirty="0" smtClean="0">
                <a:cs typeface="Times New Roman" pitchFamily="18" charset="0"/>
              </a:rPr>
              <a:t>FERPA permits disclosure of education records to officials of other institutions at which the student seeks or intends to enroll or where the student is already enrolled, so long as disclosure is related to the student’s enrollment or transfer</a:t>
            </a:r>
          </a:p>
          <a:p>
            <a:pPr lvl="1" algn="just">
              <a:buClr>
                <a:srgbClr val="FF0000"/>
              </a:buClr>
            </a:pPr>
            <a:r>
              <a:rPr lang="en-US" sz="2200" dirty="0" smtClean="0">
                <a:cs typeface="Times New Roman" pitchFamily="18" charset="0"/>
              </a:rPr>
              <a:t>must inform students individually or provide annual notice to all students</a:t>
            </a:r>
          </a:p>
          <a:p>
            <a:pPr lvl="1" algn="just">
              <a:buClr>
                <a:srgbClr val="FF0000"/>
              </a:buClr>
            </a:pPr>
            <a:r>
              <a:rPr lang="en-US" sz="2200" dirty="0" smtClean="0">
                <a:cs typeface="Times New Roman" pitchFamily="18" charset="0"/>
              </a:rPr>
              <a:t>must condition disclosure on receiving party’s agreement not to disclose information without student’s consent, will use only for the purpose for which disclosure was made</a:t>
            </a:r>
          </a:p>
          <a:p>
            <a:pPr marL="402336" lvl="1" indent="0">
              <a:buNone/>
            </a:pPr>
            <a:endParaRPr lang="en-US" sz="1600" dirty="0" smtClean="0">
              <a:cs typeface="Times New Roman" pitchFamily="18" charset="0"/>
            </a:endParaRPr>
          </a:p>
          <a:p>
            <a:pPr lvl="1">
              <a:buNone/>
            </a:pPr>
            <a:endParaRPr lang="en-US" sz="1600" dirty="0" smtClean="0">
              <a:latin typeface="Times New Roman" pitchFamily="18" charset="0"/>
              <a:cs typeface="Times New Roman" pitchFamily="18" charset="0"/>
            </a:endParaRPr>
          </a:p>
        </p:txBody>
      </p:sp>
      <p:sp>
        <p:nvSpPr>
          <p:cNvPr id="6" name="Date Placeholder 5"/>
          <p:cNvSpPr>
            <a:spLocks noGrp="1"/>
          </p:cNvSpPr>
          <p:nvPr>
            <p:ph type="dt" sz="half" idx="10"/>
          </p:nvPr>
        </p:nvSpPr>
        <p:spPr>
          <a:xfrm>
            <a:off x="5486400" y="6305550"/>
            <a:ext cx="2133600" cy="476250"/>
          </a:xfrm>
        </p:spPr>
        <p:txBody>
          <a:bodyPr/>
          <a:lstStyle/>
          <a:p>
            <a:r>
              <a:rPr lang="en-US" dirty="0" smtClean="0"/>
              <a:t>09-01-2016</a:t>
            </a:r>
            <a:endParaRPr lang="en-US" dirty="0"/>
          </a:p>
        </p:txBody>
      </p:sp>
      <p:sp>
        <p:nvSpPr>
          <p:cNvPr id="8" name="Slide Number Placeholder 7"/>
          <p:cNvSpPr>
            <a:spLocks noGrp="1"/>
          </p:cNvSpPr>
          <p:nvPr>
            <p:ph type="sldNum" sz="quarter" idx="12"/>
          </p:nvPr>
        </p:nvSpPr>
        <p:spPr/>
        <p:txBody>
          <a:bodyPr/>
          <a:lstStyle/>
          <a:p>
            <a:fld id="{8903DA1D-CFD6-472A-A3E2-1942C0C57A91}" type="slidenum">
              <a:rPr lang="en-US" smtClean="0"/>
              <a:pPr/>
              <a:t>9</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blinds(horizontal)">
                                      <p:cBhvr>
                                        <p:cTn id="15" dur="500"/>
                                        <p:tgtEl>
                                          <p:spTgt spid="3">
                                            <p:txEl>
                                              <p:pRg st="3" end="3"/>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grpId="0" nodeType="clickEffect">
                                  <p:stCondLst>
                                    <p:cond delay="0"/>
                                  </p:stCondLst>
                                  <p:childTnLst>
                                    <p:set>
                                      <p:cBhvr>
                                        <p:cTn id="19" dur="1" fill="hold">
                                          <p:stCondLst>
                                            <p:cond delay="0"/>
                                          </p:stCondLst>
                                        </p:cTn>
                                        <p:tgtEl>
                                          <p:spTgt spid="3">
                                            <p:txEl>
                                              <p:pRg st="5" end="5"/>
                                            </p:txEl>
                                          </p:spTgt>
                                        </p:tgtEl>
                                        <p:attrNameLst>
                                          <p:attrName>style.visibility</p:attrName>
                                        </p:attrNameLst>
                                      </p:cBhvr>
                                      <p:to>
                                        <p:strVal val="visible"/>
                                      </p:to>
                                    </p:set>
                                    <p:animEffect transition="in" filter="blinds(horizontal)">
                                      <p:cBhvr>
                                        <p:cTn id="20" dur="500"/>
                                        <p:tgtEl>
                                          <p:spTgt spid="3">
                                            <p:txEl>
                                              <p:pRg st="5" end="5"/>
                                            </p:txEl>
                                          </p:spTgt>
                                        </p:tgtEl>
                                      </p:cBhvr>
                                    </p:animEffect>
                                  </p:childTnLst>
                                </p:cTn>
                              </p:par>
                              <p:par>
                                <p:cTn id="21" presetID="3" presetClass="entr" presetSubtype="1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Effect transition="in" filter="blinds(horizontal)">
                                      <p:cBhvr>
                                        <p:cTn id="23" dur="500"/>
                                        <p:tgtEl>
                                          <p:spTgt spid="3">
                                            <p:txEl>
                                              <p:pRg st="6" end="6"/>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grpId="0" nodeType="clickEffect">
                                  <p:stCondLst>
                                    <p:cond delay="0"/>
                                  </p:stCondLst>
                                  <p:childTnLst>
                                    <p:set>
                                      <p:cBhvr>
                                        <p:cTn id="27" dur="1" fill="hold">
                                          <p:stCondLst>
                                            <p:cond delay="0"/>
                                          </p:stCondLst>
                                        </p:cTn>
                                        <p:tgtEl>
                                          <p:spTgt spid="3">
                                            <p:txEl>
                                              <p:pRg st="8" end="8"/>
                                            </p:txEl>
                                          </p:spTgt>
                                        </p:tgtEl>
                                        <p:attrNameLst>
                                          <p:attrName>style.visibility</p:attrName>
                                        </p:attrNameLst>
                                      </p:cBhvr>
                                      <p:to>
                                        <p:strVal val="visible"/>
                                      </p:to>
                                    </p:set>
                                    <p:animEffect transition="in" filter="blinds(horizontal)">
                                      <p:cBhvr>
                                        <p:cTn id="28" dur="500"/>
                                        <p:tgtEl>
                                          <p:spTgt spid="3">
                                            <p:txEl>
                                              <p:pRg st="8" end="8"/>
                                            </p:txEl>
                                          </p:spTgt>
                                        </p:tgtEl>
                                      </p:cBhvr>
                                    </p:animEffect>
                                  </p:childTnLst>
                                </p:cTn>
                              </p:par>
                              <p:par>
                                <p:cTn id="29" presetID="3" presetClass="entr" presetSubtype="10" fill="hold" grpId="0" nodeType="with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animEffect transition="in" filter="blinds(horizontal)">
                                      <p:cBhvr>
                                        <p:cTn id="31" dur="500"/>
                                        <p:tgtEl>
                                          <p:spTgt spid="3">
                                            <p:txEl>
                                              <p:pRg st="9" end="9"/>
                                            </p:txEl>
                                          </p:spTgt>
                                        </p:tgtEl>
                                      </p:cBhvr>
                                    </p:animEffect>
                                  </p:childTnLst>
                                </p:cTn>
                              </p:par>
                              <p:par>
                                <p:cTn id="32" presetID="3" presetClass="entr" presetSubtype="10" fill="hold" grpId="0" nodeType="withEffect">
                                  <p:stCondLst>
                                    <p:cond delay="0"/>
                                  </p:stCondLst>
                                  <p:childTnLst>
                                    <p:set>
                                      <p:cBhvr>
                                        <p:cTn id="33" dur="1" fill="hold">
                                          <p:stCondLst>
                                            <p:cond delay="0"/>
                                          </p:stCondLst>
                                        </p:cTn>
                                        <p:tgtEl>
                                          <p:spTgt spid="3">
                                            <p:txEl>
                                              <p:pRg st="10" end="10"/>
                                            </p:txEl>
                                          </p:spTgt>
                                        </p:tgtEl>
                                        <p:attrNameLst>
                                          <p:attrName>style.visibility</p:attrName>
                                        </p:attrNameLst>
                                      </p:cBhvr>
                                      <p:to>
                                        <p:strVal val="visible"/>
                                      </p:to>
                                    </p:set>
                                    <p:animEffect transition="in" filter="blinds(horizontal)">
                                      <p:cBhvr>
                                        <p:cTn id="34"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1 - Lamar colors">
  <a:themeElements>
    <a:clrScheme name="Custom - Lamar colors">
      <a:dk1>
        <a:sysClr val="windowText" lastClr="000000"/>
      </a:dk1>
      <a:lt1>
        <a:sysClr val="window" lastClr="FFFFFF"/>
      </a:lt1>
      <a:dk2>
        <a:srgbClr val="4F271C"/>
      </a:dk2>
      <a:lt2>
        <a:srgbClr val="E31937"/>
      </a:lt2>
      <a:accent1>
        <a:srgbClr val="FCB034"/>
      </a:accent1>
      <a:accent2>
        <a:srgbClr val="FEB80A"/>
      </a:accent2>
      <a:accent3>
        <a:srgbClr val="C32D2E"/>
      </a:accent3>
      <a:accent4>
        <a:srgbClr val="84AA33"/>
      </a:accent4>
      <a:accent5>
        <a:srgbClr val="964305"/>
      </a:accent5>
      <a:accent6>
        <a:srgbClr val="475A8D"/>
      </a:accent6>
      <a:hlink>
        <a:srgbClr val="C8DF8E"/>
      </a:hlink>
      <a:folHlink>
        <a:srgbClr val="8AAD31"/>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extLst>
    <a:ext uri="{05A4C25C-085E-4340-85A3-A5531E510DB2}">
      <thm15:themeFamily xmlns:thm15="http://schemas.microsoft.com/office/thememl/2012/main" name="Theme1 - Lamar colors" id="{A04B4500-2BD7-445D-BF48-801088414CD9}" vid="{74703248-6F8D-4E1B-A220-DEC2576C389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49037</TotalTime>
  <Words>4692</Words>
  <Application>Microsoft Office PowerPoint</Application>
  <PresentationFormat>On-screen Show (4:3)</PresentationFormat>
  <Paragraphs>328</Paragraphs>
  <Slides>31</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31</vt:i4>
      </vt:variant>
    </vt:vector>
  </HeadingPairs>
  <TitlesOfParts>
    <vt:vector size="40" baseType="lpstr">
      <vt:lpstr>Arial</vt:lpstr>
      <vt:lpstr>Calibri</vt:lpstr>
      <vt:lpstr>Courier New</vt:lpstr>
      <vt:lpstr>Gill Sans MT</vt:lpstr>
      <vt:lpstr>Times New Roman</vt:lpstr>
      <vt:lpstr>Verdana</vt:lpstr>
      <vt:lpstr>Wingdings</vt:lpstr>
      <vt:lpstr>Wingdings 2</vt:lpstr>
      <vt:lpstr>Theme1 - Lamar colors</vt:lpstr>
      <vt:lpstr>                        FAMILY EDUCATIONAL RIGHTS AND PRIVACY ACT (FERPA)</vt:lpstr>
      <vt:lpstr>Introduction to FERPA</vt:lpstr>
      <vt:lpstr>FERPA: Rights of Students</vt:lpstr>
      <vt:lpstr>FERPA: Limitations on Student Rights</vt:lpstr>
      <vt:lpstr>FERPA: General Provisions</vt:lpstr>
      <vt:lpstr>FERPA: General Provisions (Continued)</vt:lpstr>
      <vt:lpstr>FERPA: General Provisions - Disclosure</vt:lpstr>
      <vt:lpstr>FERPA: General Provisions - Disclosure (Continued - 1)</vt:lpstr>
      <vt:lpstr>FERPA: General Provisions – Disclosure (Continued – 2)</vt:lpstr>
      <vt:lpstr>FERPA: General Provisions – Disclosure (Continued – 3)</vt:lpstr>
      <vt:lpstr>FERPA: General Provisions – Disclosure (Continued – 4)</vt:lpstr>
      <vt:lpstr>FERPA: Education Records</vt:lpstr>
      <vt:lpstr>LU FERPA PRIVACY STATEMENT</vt:lpstr>
      <vt:lpstr>Lamar University Disclosure of Directory Information Statement</vt:lpstr>
      <vt:lpstr>LU Procedure to Amend Education Records</vt:lpstr>
      <vt:lpstr>Lamar University - Annual Notification of Rights of Students under FERPA</vt:lpstr>
      <vt:lpstr>Lamar University – Annual Notification of Rights of Students under FERPA (Continued -1)</vt:lpstr>
      <vt:lpstr>Lamar University – Annual Notification of Rights of Students under FERPA (Continued - 2)</vt:lpstr>
      <vt:lpstr>Lamar University – Annual Notification of Rights of Students under FERPA (Continued - 3)</vt:lpstr>
      <vt:lpstr>Who Must Comply with FERPA</vt:lpstr>
      <vt:lpstr>Why comply with FERPA?</vt:lpstr>
      <vt:lpstr>The Faculty Corner</vt:lpstr>
      <vt:lpstr>The Faculty Corner Cont.</vt:lpstr>
      <vt:lpstr>Staff Notes</vt:lpstr>
      <vt:lpstr>Review </vt:lpstr>
      <vt:lpstr>Scenario No. 1</vt:lpstr>
      <vt:lpstr>Scenario No. 2</vt:lpstr>
      <vt:lpstr>Scenario No. 3</vt:lpstr>
      <vt:lpstr>Scenario No. 4</vt:lpstr>
      <vt:lpstr>Scenario No. 5</vt:lpstr>
      <vt:lpstr>Contact Information &amp; Questions</vt:lpstr>
    </vt:vector>
  </TitlesOfParts>
  <Company>Lamar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Lamar University - FERPA</dc:title>
  <dc:creator>Generic</dc:creator>
  <cp:lastModifiedBy>Cynthia Dean</cp:lastModifiedBy>
  <cp:revision>286</cp:revision>
  <cp:lastPrinted>2016-09-16T15:46:21Z</cp:lastPrinted>
  <dcterms:created xsi:type="dcterms:W3CDTF">2012-10-30T15:37:46Z</dcterms:created>
  <dcterms:modified xsi:type="dcterms:W3CDTF">2016-11-02T20:00:54Z</dcterms:modified>
  <cp:category>FERPA</cp:category>
</cp:coreProperties>
</file>